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28"/>
  </p:notesMasterIdLst>
  <p:sldIdLst>
    <p:sldId id="256" r:id="rId2"/>
    <p:sldId id="279" r:id="rId3"/>
    <p:sldId id="258" r:id="rId4"/>
    <p:sldId id="259" r:id="rId5"/>
    <p:sldId id="261" r:id="rId6"/>
    <p:sldId id="262" r:id="rId7"/>
    <p:sldId id="263" r:id="rId8"/>
    <p:sldId id="264" r:id="rId9"/>
    <p:sldId id="265" r:id="rId10"/>
    <p:sldId id="266" r:id="rId11"/>
    <p:sldId id="278" r:id="rId12"/>
    <p:sldId id="273" r:id="rId13"/>
    <p:sldId id="504" r:id="rId14"/>
    <p:sldId id="503" r:id="rId15"/>
    <p:sldId id="267" r:id="rId16"/>
    <p:sldId id="268" r:id="rId17"/>
    <p:sldId id="269" r:id="rId18"/>
    <p:sldId id="274" r:id="rId19"/>
    <p:sldId id="270" r:id="rId20"/>
    <p:sldId id="275" r:id="rId21"/>
    <p:sldId id="276" r:id="rId22"/>
    <p:sldId id="506" r:id="rId23"/>
    <p:sldId id="505" r:id="rId24"/>
    <p:sldId id="260" r:id="rId25"/>
    <p:sldId id="277" r:id="rId26"/>
    <p:sldId id="291"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1C33F"/>
    <a:srgbClr val="00559A"/>
    <a:srgbClr val="0178CD"/>
    <a:srgbClr val="06574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422"/>
    <p:restoredTop sz="85078"/>
  </p:normalViewPr>
  <p:slideViewPr>
    <p:cSldViewPr snapToGrid="0" snapToObjects="1">
      <p:cViewPr varScale="1">
        <p:scale>
          <a:sx n="89" d="100"/>
          <a:sy n="89" d="100"/>
        </p:scale>
        <p:origin x="780" y="60"/>
      </p:cViewPr>
      <p:guideLst/>
    </p:cSldViewPr>
  </p:slideViewPr>
  <p:notesTextViewPr>
    <p:cViewPr>
      <p:scale>
        <a:sx n="3" d="2"/>
        <a:sy n="3" d="2"/>
      </p:scale>
      <p:origin x="0" y="0"/>
    </p:cViewPr>
  </p:notesTextViewPr>
  <p:sorterViewPr>
    <p:cViewPr varScale="1">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F3719E2-D431-9245-944A-383DD8F75FFC}" type="datetimeFigureOut">
              <a:rPr lang="en-US" smtClean="0"/>
              <a:t>2/4/2020</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CED72C3-A6C7-5243-9849-BA91E44F280D}" type="slidenum">
              <a:rPr lang="en-US" smtClean="0"/>
              <a:t>‹#›</a:t>
            </a:fld>
            <a:endParaRPr lang="en-US"/>
          </a:p>
        </p:txBody>
      </p:sp>
    </p:spTree>
    <p:extLst>
      <p:ext uri="{BB962C8B-B14F-4D97-AF65-F5344CB8AC3E}">
        <p14:creationId xmlns:p14="http://schemas.microsoft.com/office/powerpoint/2010/main" val="125005686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www.comet-planner.com/" TargetMode="External"/><Relationship Id="rId2" Type="http://schemas.openxmlformats.org/officeDocument/2006/relationships/slide" Target="../slides/slide18.xml"/><Relationship Id="rId1" Type="http://schemas.openxmlformats.org/officeDocument/2006/relationships/notesMaster" Target="../notesMasters/notesMaster1.xml"/><Relationship Id="rId5" Type="http://schemas.openxmlformats.org/officeDocument/2006/relationships/hyperlink" Target="http://cometfarm.nrel.colostate.edu/" TargetMode="External"/><Relationship Id="rId4" Type="http://schemas.openxmlformats.org/officeDocument/2006/relationships/hyperlink" Target="http://comet-planner.nrel.colostate.edu/COMET-Planner_Report_Final.pdf" TargetMode="Externa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GO TO VIEW &gt; MASTER</a:t>
            </a:r>
            <a:r>
              <a:rPr lang="en-US" baseline="0" dirty="0"/>
              <a:t> &gt; SLIDE MASTER TO EDIT THE IMAGES ON THE TITLE AND DIVIDER SLIDES</a:t>
            </a:r>
          </a:p>
        </p:txBody>
      </p:sp>
      <p:sp>
        <p:nvSpPr>
          <p:cNvPr id="4" name="Slide Number Placeholder 3"/>
          <p:cNvSpPr>
            <a:spLocks noGrp="1"/>
          </p:cNvSpPr>
          <p:nvPr>
            <p:ph type="sldNum" sz="quarter" idx="5"/>
          </p:nvPr>
        </p:nvSpPr>
        <p:spPr/>
        <p:txBody>
          <a:bodyPr/>
          <a:lstStyle/>
          <a:p>
            <a:fld id="{DCED72C3-A6C7-5243-9849-BA91E44F280D}" type="slidenum">
              <a:rPr lang="en-US" smtClean="0"/>
              <a:t>1</a:t>
            </a:fld>
            <a:endParaRPr lang="en-US"/>
          </a:p>
        </p:txBody>
      </p:sp>
    </p:spTree>
    <p:extLst>
      <p:ext uri="{BB962C8B-B14F-4D97-AF65-F5344CB8AC3E}">
        <p14:creationId xmlns:p14="http://schemas.microsoft.com/office/powerpoint/2010/main" val="16302567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CED72C3-A6C7-5243-9849-BA91E44F280D}" type="slidenum">
              <a:rPr lang="en-US" smtClean="0"/>
              <a:t>12</a:t>
            </a:fld>
            <a:endParaRPr lang="en-US"/>
          </a:p>
        </p:txBody>
      </p:sp>
    </p:spTree>
    <p:extLst>
      <p:ext uri="{BB962C8B-B14F-4D97-AF65-F5344CB8AC3E}">
        <p14:creationId xmlns:p14="http://schemas.microsoft.com/office/powerpoint/2010/main" val="95638345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nature, farming is constantly creating carbon all the time.</a:t>
            </a:r>
          </a:p>
        </p:txBody>
      </p:sp>
      <p:sp>
        <p:nvSpPr>
          <p:cNvPr id="4" name="Slide Number Placeholder 3"/>
          <p:cNvSpPr>
            <a:spLocks noGrp="1"/>
          </p:cNvSpPr>
          <p:nvPr>
            <p:ph type="sldNum" sz="quarter" idx="5"/>
          </p:nvPr>
        </p:nvSpPr>
        <p:spPr/>
        <p:txBody>
          <a:bodyPr/>
          <a:lstStyle/>
          <a:p>
            <a:fld id="{DCED72C3-A6C7-5243-9849-BA91E44F280D}" type="slidenum">
              <a:rPr lang="en-US" smtClean="0"/>
              <a:t>13</a:t>
            </a:fld>
            <a:endParaRPr lang="en-US"/>
          </a:p>
        </p:txBody>
      </p:sp>
    </p:spTree>
    <p:extLst>
      <p:ext uri="{BB962C8B-B14F-4D97-AF65-F5344CB8AC3E}">
        <p14:creationId xmlns:p14="http://schemas.microsoft.com/office/powerpoint/2010/main" val="42602121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 Remember earlier when I said… When ecosystem services can be measured and quantified, they can be sold and purchased through emerging markets.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i="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effectLst/>
              </a:rPr>
              <a:t>Comet Planner is intended to provide generalized estimates of the greenhouse gas impacts of conservation practices for initial planning purposes. Visit the </a:t>
            </a:r>
            <a:r>
              <a:rPr lang="en-US" b="1" dirty="0">
                <a:effectLst/>
                <a:hlinkClick r:id="rId3"/>
              </a:rPr>
              <a:t>Comet Planner website</a:t>
            </a:r>
            <a:r>
              <a:rPr lang="en-US" b="1" dirty="0">
                <a:effectLst/>
              </a:rPr>
              <a:t>     </a:t>
            </a:r>
            <a:r>
              <a:rPr lang="en-US" dirty="0">
                <a:effectLst/>
              </a:rPr>
              <a:t> and read the </a:t>
            </a:r>
            <a:r>
              <a:rPr lang="en-US" b="1" dirty="0">
                <a:effectLst/>
                <a:hlinkClick r:id="rId4"/>
              </a:rPr>
              <a:t>COMET Planner report</a:t>
            </a:r>
            <a:r>
              <a:rPr lang="en-US" b="1" dirty="0">
                <a:effectLst/>
              </a:rPr>
              <a:t>     </a:t>
            </a:r>
            <a:r>
              <a:rPr lang="en-US" dirty="0">
                <a:effectLst/>
              </a:rPr>
              <a:t>.</a:t>
            </a:r>
            <a:endParaRPr lang="en-US" i="1" dirty="0"/>
          </a:p>
          <a:p>
            <a:endParaRPr lang="en-US" dirty="0"/>
          </a:p>
          <a:p>
            <a:r>
              <a:rPr lang="en-US" b="1" dirty="0">
                <a:effectLst/>
                <a:hlinkClick r:id="rId5"/>
              </a:rPr>
              <a:t>COMET-FARM™</a:t>
            </a:r>
            <a:r>
              <a:rPr lang="en-US" dirty="0">
                <a:effectLst/>
              </a:rPr>
              <a:t>      is a whole farm and ranch carbon and greenhouse gas accounting system. The tool guides you through describing your farm and ranch management practices including alternative future management scenarios. Once complete, a report is generated comparing the carbon changes and greenhouse gas emissions between your current management practices and future scenarios.</a:t>
            </a:r>
          </a:p>
          <a:p>
            <a:endParaRPr lang="en-US" dirty="0">
              <a:effectLst/>
            </a:endParaRPr>
          </a:p>
          <a:p>
            <a:r>
              <a:rPr lang="en-US" dirty="0"/>
              <a:t>Indigo Ag – requires that soil samples be taken to estimate carbon level changes and $15 per ton</a:t>
            </a:r>
          </a:p>
          <a:p>
            <a:endParaRPr lang="en-US" dirty="0"/>
          </a:p>
          <a:p>
            <a:r>
              <a:rPr lang="en-US" dirty="0"/>
              <a:t>Nori – sells ag carbon as a block chain and uses COMET-Farm as the measuring tool</a:t>
            </a:r>
          </a:p>
          <a:p>
            <a:endParaRPr lang="en-US" dirty="0"/>
          </a:p>
        </p:txBody>
      </p:sp>
      <p:sp>
        <p:nvSpPr>
          <p:cNvPr id="4" name="Slide Number Placeholder 3"/>
          <p:cNvSpPr>
            <a:spLocks noGrp="1"/>
          </p:cNvSpPr>
          <p:nvPr>
            <p:ph type="sldNum" sz="quarter" idx="5"/>
          </p:nvPr>
        </p:nvSpPr>
        <p:spPr/>
        <p:txBody>
          <a:bodyPr/>
          <a:lstStyle/>
          <a:p>
            <a:fld id="{DCED72C3-A6C7-5243-9849-BA91E44F280D}" type="slidenum">
              <a:rPr lang="en-US" smtClean="0"/>
              <a:t>18</a:t>
            </a:fld>
            <a:endParaRPr lang="en-US"/>
          </a:p>
        </p:txBody>
      </p:sp>
    </p:spTree>
    <p:extLst>
      <p:ext uri="{BB962C8B-B14F-4D97-AF65-F5344CB8AC3E}">
        <p14:creationId xmlns:p14="http://schemas.microsoft.com/office/powerpoint/2010/main" val="311598812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dirty="0"/>
              <a:t>Interest in market-based solutions is at an all-time high as Federal, state and non-governmental entities look for new funding sources for conservation.</a:t>
            </a:r>
          </a:p>
          <a:p>
            <a:endParaRPr lang="en-US" dirty="0"/>
          </a:p>
        </p:txBody>
      </p:sp>
      <p:sp>
        <p:nvSpPr>
          <p:cNvPr id="4" name="Slide Number Placeholder 3"/>
          <p:cNvSpPr>
            <a:spLocks noGrp="1"/>
          </p:cNvSpPr>
          <p:nvPr>
            <p:ph type="sldNum" sz="quarter" idx="5"/>
          </p:nvPr>
        </p:nvSpPr>
        <p:spPr/>
        <p:txBody>
          <a:bodyPr/>
          <a:lstStyle/>
          <a:p>
            <a:fld id="{DCED72C3-A6C7-5243-9849-BA91E44F280D}" type="slidenum">
              <a:rPr lang="en-US" smtClean="0"/>
              <a:t>20</a:t>
            </a:fld>
            <a:endParaRPr lang="en-US"/>
          </a:p>
        </p:txBody>
      </p:sp>
    </p:spTree>
    <p:extLst>
      <p:ext uri="{BB962C8B-B14F-4D97-AF65-F5344CB8AC3E}">
        <p14:creationId xmlns:p14="http://schemas.microsoft.com/office/powerpoint/2010/main" val="417410977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as we think of the wonderful bounty of crops that we enjoy in the Garden state, I would like you to start thinking about all of the other benefits that agricultural producers provide such as thinking of carbon – or any</a:t>
            </a:r>
          </a:p>
          <a:p>
            <a:r>
              <a:rPr lang="en-US" dirty="0"/>
              <a:t>Other ecosystem service that is provided – as the </a:t>
            </a:r>
            <a:r>
              <a:rPr lang="en-US"/>
              <a:t>next possible crop.</a:t>
            </a:r>
          </a:p>
        </p:txBody>
      </p:sp>
      <p:sp>
        <p:nvSpPr>
          <p:cNvPr id="4" name="Slide Number Placeholder 3"/>
          <p:cNvSpPr>
            <a:spLocks noGrp="1"/>
          </p:cNvSpPr>
          <p:nvPr>
            <p:ph type="sldNum" sz="quarter" idx="5"/>
          </p:nvPr>
        </p:nvSpPr>
        <p:spPr/>
        <p:txBody>
          <a:bodyPr/>
          <a:lstStyle/>
          <a:p>
            <a:fld id="{DCED72C3-A6C7-5243-9849-BA91E44F280D}" type="slidenum">
              <a:rPr lang="en-US" smtClean="0"/>
              <a:t>22</a:t>
            </a:fld>
            <a:endParaRPr lang="en-US"/>
          </a:p>
        </p:txBody>
      </p:sp>
    </p:spTree>
    <p:extLst>
      <p:ext uri="{BB962C8B-B14F-4D97-AF65-F5344CB8AC3E}">
        <p14:creationId xmlns:p14="http://schemas.microsoft.com/office/powerpoint/2010/main" val="287335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lot of focus since 1936 had been on soil erosion…. Dust bowl, conservation compliance in 1985,….  Now what is exciting is the re-focus or emphasis on soil health.</a:t>
            </a:r>
            <a:r>
              <a:rPr lang="en-US" baseline="0" dirty="0"/>
              <a:t>  What is soil health? </a:t>
            </a:r>
            <a:r>
              <a:rPr lang="en-US" dirty="0">
                <a:effectLst/>
              </a:rPr>
              <a:t>Cover crops have the potential to provide multiple benefits in a cropping system. They prevent erosion, improve soil’s physical and biological properties, supply nutrients, suppress weeds, improve the availability of soil water, and break pest cycles along with various other benefits. The species of cover crop selected along with its management determine the benefits and returns.</a:t>
            </a:r>
            <a:endParaRPr lang="en-US" dirty="0"/>
          </a:p>
        </p:txBody>
      </p:sp>
      <p:sp>
        <p:nvSpPr>
          <p:cNvPr id="4" name="Slide Number Placeholder 3"/>
          <p:cNvSpPr>
            <a:spLocks noGrp="1"/>
          </p:cNvSpPr>
          <p:nvPr>
            <p:ph type="sldNum" sz="quarter" idx="10"/>
          </p:nvPr>
        </p:nvSpPr>
        <p:spPr/>
        <p:txBody>
          <a:bodyPr/>
          <a:lstStyle/>
          <a:p>
            <a:fld id="{5E1BC1C3-D7A8-443F-990E-9FFF9EF1A27F}" type="slidenum">
              <a:rPr lang="en-US" smtClean="0"/>
              <a:t>26</a:t>
            </a:fld>
            <a:endParaRPr lang="en-US"/>
          </a:p>
        </p:txBody>
      </p:sp>
    </p:spTree>
    <p:extLst>
      <p:ext uri="{BB962C8B-B14F-4D97-AF65-F5344CB8AC3E}">
        <p14:creationId xmlns:p14="http://schemas.microsoft.com/office/powerpoint/2010/main" val="17134895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blessed in New Jersey to be able to grow the bountiful and variety of crops that we do.  What I want to talk to you about today is that there are other products that farmers provide that other people are willing to pay for…</a:t>
            </a:r>
          </a:p>
        </p:txBody>
      </p:sp>
      <p:sp>
        <p:nvSpPr>
          <p:cNvPr id="4" name="Slide Number Placeholder 3"/>
          <p:cNvSpPr>
            <a:spLocks noGrp="1"/>
          </p:cNvSpPr>
          <p:nvPr>
            <p:ph type="sldNum" sz="quarter" idx="5"/>
          </p:nvPr>
        </p:nvSpPr>
        <p:spPr/>
        <p:txBody>
          <a:bodyPr/>
          <a:lstStyle/>
          <a:p>
            <a:fld id="{DCED72C3-A6C7-5243-9849-BA91E44F280D}" type="slidenum">
              <a:rPr lang="en-US" smtClean="0"/>
              <a:t>2</a:t>
            </a:fld>
            <a:endParaRPr lang="en-US"/>
          </a:p>
        </p:txBody>
      </p:sp>
    </p:spTree>
    <p:extLst>
      <p:ext uri="{BB962C8B-B14F-4D97-AF65-F5344CB8AC3E}">
        <p14:creationId xmlns:p14="http://schemas.microsoft.com/office/powerpoint/2010/main" val="26357164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Formed in the 1930’s, the Soil Conservation Service worked with agricultural producers to help keep the soil on their land and avoid another national disaster like the dust bowl.</a:t>
            </a:r>
          </a:p>
          <a:p>
            <a:endParaRPr lang="en-US" dirty="0"/>
          </a:p>
          <a:p>
            <a:r>
              <a:rPr lang="en-US" dirty="0"/>
              <a:t>Offices are established in most counties within the United States.  In New Jersey we have 6 field offices located throughout the state.</a:t>
            </a:r>
          </a:p>
        </p:txBody>
      </p:sp>
      <p:sp>
        <p:nvSpPr>
          <p:cNvPr id="4" name="Slide Number Placeholder 3"/>
          <p:cNvSpPr>
            <a:spLocks noGrp="1"/>
          </p:cNvSpPr>
          <p:nvPr>
            <p:ph type="sldNum" sz="quarter" idx="5"/>
          </p:nvPr>
        </p:nvSpPr>
        <p:spPr/>
        <p:txBody>
          <a:bodyPr/>
          <a:lstStyle/>
          <a:p>
            <a:fld id="{DCED72C3-A6C7-5243-9849-BA91E44F280D}" type="slidenum">
              <a:rPr lang="en-US" smtClean="0"/>
              <a:t>3</a:t>
            </a:fld>
            <a:endParaRPr lang="en-US"/>
          </a:p>
        </p:txBody>
      </p:sp>
    </p:spTree>
    <p:extLst>
      <p:ext uri="{BB962C8B-B14F-4D97-AF65-F5344CB8AC3E}">
        <p14:creationId xmlns:p14="http://schemas.microsoft.com/office/powerpoint/2010/main" val="41064057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While the Midwest was subject to wind erosion, New Jersey was struggling with wind and water erosion at that time.  This is an example from Burlington county.</a:t>
            </a:r>
          </a:p>
        </p:txBody>
      </p:sp>
      <p:sp>
        <p:nvSpPr>
          <p:cNvPr id="4" name="Slide Number Placeholder 3"/>
          <p:cNvSpPr>
            <a:spLocks noGrp="1"/>
          </p:cNvSpPr>
          <p:nvPr>
            <p:ph type="sldNum" sz="quarter" idx="5"/>
          </p:nvPr>
        </p:nvSpPr>
        <p:spPr/>
        <p:txBody>
          <a:bodyPr/>
          <a:lstStyle/>
          <a:p>
            <a:fld id="{DCED72C3-A6C7-5243-9849-BA91E44F280D}" type="slidenum">
              <a:rPr lang="en-US" smtClean="0"/>
              <a:t>4</a:t>
            </a:fld>
            <a:endParaRPr lang="en-US"/>
          </a:p>
        </p:txBody>
      </p:sp>
    </p:spTree>
    <p:extLst>
      <p:ext uri="{BB962C8B-B14F-4D97-AF65-F5344CB8AC3E}">
        <p14:creationId xmlns:p14="http://schemas.microsoft.com/office/powerpoint/2010/main" val="2335788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time passed, and as the SCS helped farmers with not just soil conservation but a host of other issues on their operations, the name was changed to the NRCS in 1994.  We were still helping farmers take care of their of their piece of land.</a:t>
            </a:r>
          </a:p>
        </p:txBody>
      </p:sp>
      <p:sp>
        <p:nvSpPr>
          <p:cNvPr id="4" name="Slide Number Placeholder 3"/>
          <p:cNvSpPr>
            <a:spLocks noGrp="1"/>
          </p:cNvSpPr>
          <p:nvPr>
            <p:ph type="sldNum" sz="quarter" idx="5"/>
          </p:nvPr>
        </p:nvSpPr>
        <p:spPr/>
        <p:txBody>
          <a:bodyPr/>
          <a:lstStyle/>
          <a:p>
            <a:fld id="{DCED72C3-A6C7-5243-9849-BA91E44F280D}" type="slidenum">
              <a:rPr lang="en-US" smtClean="0"/>
              <a:t>5</a:t>
            </a:fld>
            <a:endParaRPr lang="en-US"/>
          </a:p>
        </p:txBody>
      </p:sp>
    </p:spTree>
    <p:extLst>
      <p:ext uri="{BB962C8B-B14F-4D97-AF65-F5344CB8AC3E}">
        <p14:creationId xmlns:p14="http://schemas.microsoft.com/office/powerpoint/2010/main" val="209954109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you know and I know that when a farmer takes care of their land, benefits can be felt and seen beyond the </a:t>
            </a:r>
            <a:r>
              <a:rPr lang="en-US" dirty="0" err="1"/>
              <a:t>fencelines</a:t>
            </a:r>
            <a:r>
              <a:rPr lang="en-US" dirty="0"/>
              <a:t> and property boundaries.  Often there are benefits to the environment that are experienced beyond the </a:t>
            </a:r>
            <a:r>
              <a:rPr lang="en-US" dirty="0" err="1"/>
              <a:t>fencelines</a:t>
            </a:r>
            <a:r>
              <a:rPr lang="en-US" dirty="0"/>
              <a:t>… to downstream users, to the community, to the ecosystem, to society.  These are referred to as Ecosystem Services.</a:t>
            </a:r>
          </a:p>
        </p:txBody>
      </p:sp>
      <p:sp>
        <p:nvSpPr>
          <p:cNvPr id="4" name="Slide Number Placeholder 3"/>
          <p:cNvSpPr>
            <a:spLocks noGrp="1"/>
          </p:cNvSpPr>
          <p:nvPr>
            <p:ph type="sldNum" sz="quarter" idx="5"/>
          </p:nvPr>
        </p:nvSpPr>
        <p:spPr/>
        <p:txBody>
          <a:bodyPr/>
          <a:lstStyle/>
          <a:p>
            <a:fld id="{DCED72C3-A6C7-5243-9849-BA91E44F280D}" type="slidenum">
              <a:rPr lang="en-US" smtClean="0"/>
              <a:t>6</a:t>
            </a:fld>
            <a:endParaRPr lang="en-US"/>
          </a:p>
        </p:txBody>
      </p:sp>
    </p:spTree>
    <p:extLst>
      <p:ext uri="{BB962C8B-B14F-4D97-AF65-F5344CB8AC3E}">
        <p14:creationId xmlns:p14="http://schemas.microsoft.com/office/powerpoint/2010/main" val="15789368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Scenario 1 – A dairy producer works with NRCS to develop a Comprehensive Nutrient Management Plan (CNMP) and a conservation plan for their operation.  The obtain assistance for an animal waste management system, a grazing plan, and fencing to protect the riparian areas.</a:t>
            </a:r>
          </a:p>
          <a:p>
            <a:endParaRPr lang="en-US" dirty="0"/>
          </a:p>
          <a:p>
            <a:r>
              <a:rPr lang="en-US" dirty="0"/>
              <a:t>Benefit to the farm – protect the farm resources, not too much phosphorus on the farm, healthy grass stand, stable banks for the stream.  A healthy/balanced grazing system.</a:t>
            </a:r>
          </a:p>
          <a:p>
            <a:endParaRPr lang="en-US" dirty="0"/>
          </a:p>
          <a:p>
            <a:r>
              <a:rPr lang="en-US" dirty="0"/>
              <a:t>Ecosystem service provided - Improved water quality downstream with reduced levels of sediment and animal waste.</a:t>
            </a:r>
          </a:p>
        </p:txBody>
      </p:sp>
      <p:sp>
        <p:nvSpPr>
          <p:cNvPr id="4" name="Slide Number Placeholder 3"/>
          <p:cNvSpPr>
            <a:spLocks noGrp="1"/>
          </p:cNvSpPr>
          <p:nvPr>
            <p:ph type="sldNum" sz="quarter" idx="5"/>
          </p:nvPr>
        </p:nvSpPr>
        <p:spPr/>
        <p:txBody>
          <a:bodyPr/>
          <a:lstStyle/>
          <a:p>
            <a:fld id="{DCED72C3-A6C7-5243-9849-BA91E44F280D}" type="slidenum">
              <a:rPr lang="en-US" smtClean="0"/>
              <a:t>7</a:t>
            </a:fld>
            <a:endParaRPr lang="en-US"/>
          </a:p>
        </p:txBody>
      </p:sp>
    </p:spTree>
    <p:extLst>
      <p:ext uri="{BB962C8B-B14F-4D97-AF65-F5344CB8AC3E}">
        <p14:creationId xmlns:p14="http://schemas.microsoft.com/office/powerpoint/2010/main" val="42131763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corn and soybean farmer has been reading a lot of articles about soil health and benefits of growing cover crops.  He reaches out to NRCS who helps them develop a conservation plan that includes activities to improve the health of the soil.  He receives an EQIP contract to help him install a waterway, convert to no-tillage and plant multi-species cover crops in between cash crops.</a:t>
            </a:r>
          </a:p>
          <a:p>
            <a:endParaRPr lang="en-US" dirty="0"/>
          </a:p>
          <a:p>
            <a:r>
              <a:rPr lang="en-US" dirty="0"/>
              <a:t>Benefit to farmer – less erosion and increasing organic matter within the soils on his farm.</a:t>
            </a:r>
          </a:p>
          <a:p>
            <a:endParaRPr lang="en-US" dirty="0"/>
          </a:p>
          <a:p>
            <a:r>
              <a:rPr lang="en-US" dirty="0"/>
              <a:t>Ecosystem services – less erosion into surface waters and increasing carbon within the soil which can off-set greenhouse gases.</a:t>
            </a:r>
          </a:p>
        </p:txBody>
      </p:sp>
      <p:sp>
        <p:nvSpPr>
          <p:cNvPr id="4" name="Slide Number Placeholder 3"/>
          <p:cNvSpPr>
            <a:spLocks noGrp="1"/>
          </p:cNvSpPr>
          <p:nvPr>
            <p:ph type="sldNum" sz="quarter" idx="5"/>
          </p:nvPr>
        </p:nvSpPr>
        <p:spPr/>
        <p:txBody>
          <a:bodyPr/>
          <a:lstStyle/>
          <a:p>
            <a:fld id="{DCED72C3-A6C7-5243-9849-BA91E44F280D}" type="slidenum">
              <a:rPr lang="en-US" smtClean="0"/>
              <a:t>8</a:t>
            </a:fld>
            <a:endParaRPr lang="en-US"/>
          </a:p>
        </p:txBody>
      </p:sp>
    </p:spTree>
    <p:extLst>
      <p:ext uri="{BB962C8B-B14F-4D97-AF65-F5344CB8AC3E}">
        <p14:creationId xmlns:p14="http://schemas.microsoft.com/office/powerpoint/2010/main" val="115729613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USDA also has an Office of </a:t>
            </a:r>
            <a:r>
              <a:rPr lang="en-US"/>
              <a:t>Environmental Markets</a:t>
            </a:r>
          </a:p>
        </p:txBody>
      </p:sp>
      <p:sp>
        <p:nvSpPr>
          <p:cNvPr id="4" name="Slide Number Placeholder 3"/>
          <p:cNvSpPr>
            <a:spLocks noGrp="1"/>
          </p:cNvSpPr>
          <p:nvPr>
            <p:ph type="sldNum" sz="quarter" idx="5"/>
          </p:nvPr>
        </p:nvSpPr>
        <p:spPr/>
        <p:txBody>
          <a:bodyPr/>
          <a:lstStyle/>
          <a:p>
            <a:fld id="{DCED72C3-A6C7-5243-9849-BA91E44F280D}" type="slidenum">
              <a:rPr lang="en-US" smtClean="0"/>
              <a:t>10</a:t>
            </a:fld>
            <a:endParaRPr lang="en-US"/>
          </a:p>
        </p:txBody>
      </p:sp>
    </p:spTree>
    <p:extLst>
      <p:ext uri="{BB962C8B-B14F-4D97-AF65-F5344CB8AC3E}">
        <p14:creationId xmlns:p14="http://schemas.microsoft.com/office/powerpoint/2010/main" val="67117808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jpg"/><Relationship Id="rId7" Type="http://schemas.openxmlformats.org/officeDocument/2006/relationships/image" Target="../media/image7.png"/><Relationship Id="rId2" Type="http://schemas.openxmlformats.org/officeDocument/2006/relationships/image" Target="../media/image2.jp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jpeg"/><Relationship Id="rId4" Type="http://schemas.openxmlformats.org/officeDocument/2006/relationships/image" Target="../media/image4.jpe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A0329B0-363F-0D4A-BA57-4513066D2887}"/>
              </a:ext>
            </a:extLst>
          </p:cNvPr>
          <p:cNvPicPr>
            <a:picLocks noChangeAspect="1"/>
          </p:cNvPicPr>
          <p:nvPr userDrawn="1"/>
        </p:nvPicPr>
        <p:blipFill rotWithShape="1">
          <a:blip r:embed="rId3"/>
          <a:srcRect l="12427"/>
          <a:stretch/>
        </p:blipFill>
        <p:spPr>
          <a:xfrm>
            <a:off x="0" y="1260231"/>
            <a:ext cx="5403954" cy="4112845"/>
          </a:xfrm>
          <a:prstGeom prst="rect">
            <a:avLst/>
          </a:prstGeom>
        </p:spPr>
      </p:pic>
      <p:pic>
        <p:nvPicPr>
          <p:cNvPr id="7" name="Picture 6">
            <a:extLst>
              <a:ext uri="{FF2B5EF4-FFF2-40B4-BE49-F238E27FC236}">
                <a16:creationId xmlns:a16="http://schemas.microsoft.com/office/drawing/2014/main" id="{1B11A7CF-DF6F-6A41-8615-B1711E7D818E}"/>
              </a:ext>
            </a:extLst>
          </p:cNvPr>
          <p:cNvPicPr>
            <a:picLocks noChangeAspect="1"/>
          </p:cNvPicPr>
          <p:nvPr userDrawn="1"/>
        </p:nvPicPr>
        <p:blipFill rotWithShape="1">
          <a:blip r:embed="rId4" cstate="email">
            <a:extLst>
              <a:ext uri="{28A0092B-C50C-407E-A947-70E740481C1C}">
                <a14:useLocalDpi xmlns:a14="http://schemas.microsoft.com/office/drawing/2010/main"/>
              </a:ext>
            </a:extLst>
          </a:blip>
          <a:srcRect/>
          <a:stretch/>
        </p:blipFill>
        <p:spPr>
          <a:xfrm>
            <a:off x="5581897" y="3341077"/>
            <a:ext cx="3562103" cy="2032000"/>
          </a:xfrm>
          <a:prstGeom prst="rect">
            <a:avLst/>
          </a:prstGeom>
        </p:spPr>
      </p:pic>
      <p:pic>
        <p:nvPicPr>
          <p:cNvPr id="8" name="Picture 7">
            <a:extLst>
              <a:ext uri="{FF2B5EF4-FFF2-40B4-BE49-F238E27FC236}">
                <a16:creationId xmlns:a16="http://schemas.microsoft.com/office/drawing/2014/main" id="{CD8927FC-7D48-AD41-9CDD-B77CCA279C7E}"/>
              </a:ext>
            </a:extLst>
          </p:cNvPr>
          <p:cNvPicPr>
            <a:picLocks noChangeAspect="1"/>
          </p:cNvPicPr>
          <p:nvPr userDrawn="1"/>
        </p:nvPicPr>
        <p:blipFill rotWithShape="1">
          <a:blip r:embed="rId5" cstate="email">
            <a:extLst>
              <a:ext uri="{28A0092B-C50C-407E-A947-70E740481C1C}">
                <a14:useLocalDpi xmlns:a14="http://schemas.microsoft.com/office/drawing/2010/main"/>
              </a:ext>
            </a:extLst>
          </a:blip>
          <a:srcRect/>
          <a:stretch/>
        </p:blipFill>
        <p:spPr>
          <a:xfrm>
            <a:off x="5581899" y="1260232"/>
            <a:ext cx="3562102" cy="1856153"/>
          </a:xfrm>
          <a:prstGeom prst="rect">
            <a:avLst/>
          </a:prstGeom>
        </p:spPr>
      </p:pic>
      <p:sp>
        <p:nvSpPr>
          <p:cNvPr id="14" name="Title 1">
            <a:extLst>
              <a:ext uri="{FF2B5EF4-FFF2-40B4-BE49-F238E27FC236}">
                <a16:creationId xmlns:a16="http://schemas.microsoft.com/office/drawing/2014/main" id="{BF044206-FAFD-4A42-89C5-DA6CA83C9CBF}"/>
              </a:ext>
            </a:extLst>
          </p:cNvPr>
          <p:cNvSpPr>
            <a:spLocks noGrp="1"/>
          </p:cNvSpPr>
          <p:nvPr>
            <p:ph type="title" hasCustomPrompt="1"/>
          </p:nvPr>
        </p:nvSpPr>
        <p:spPr>
          <a:xfrm>
            <a:off x="258184" y="5699051"/>
            <a:ext cx="7134988" cy="985283"/>
          </a:xfrm>
        </p:spPr>
        <p:txBody>
          <a:bodyPr/>
          <a:lstStyle>
            <a:lvl1pPr>
              <a:defRPr>
                <a:solidFill>
                  <a:schemeClr val="bg1"/>
                </a:solidFill>
              </a:defRPr>
            </a:lvl1pPr>
          </a:lstStyle>
          <a:p>
            <a:r>
              <a:rPr lang="en-US" dirty="0"/>
              <a:t>Adding Carbon to the New Jersey Agricultural Operation</a:t>
            </a:r>
          </a:p>
        </p:txBody>
      </p:sp>
      <p:pic>
        <p:nvPicPr>
          <p:cNvPr id="3" name="Picture 2">
            <a:extLst>
              <a:ext uri="{FF2B5EF4-FFF2-40B4-BE49-F238E27FC236}">
                <a16:creationId xmlns:a16="http://schemas.microsoft.com/office/drawing/2014/main" id="{2FEE908A-51DD-AB40-9CDF-1D86E7DF3215}"/>
              </a:ext>
            </a:extLst>
          </p:cNvPr>
          <p:cNvPicPr>
            <a:picLocks noChangeAspect="1"/>
          </p:cNvPicPr>
          <p:nvPr userDrawn="1"/>
        </p:nvPicPr>
        <p:blipFill>
          <a:blip r:embed="rId6"/>
          <a:stretch>
            <a:fillRect/>
          </a:stretch>
        </p:blipFill>
        <p:spPr>
          <a:xfrm>
            <a:off x="7504920" y="1491487"/>
            <a:ext cx="1639080" cy="3916326"/>
          </a:xfrm>
          <a:prstGeom prst="rect">
            <a:avLst/>
          </a:prstGeom>
        </p:spPr>
      </p:pic>
      <p:pic>
        <p:nvPicPr>
          <p:cNvPr id="9" name="Picture 5">
            <a:extLst>
              <a:ext uri="{FF2B5EF4-FFF2-40B4-BE49-F238E27FC236}">
                <a16:creationId xmlns:a16="http://schemas.microsoft.com/office/drawing/2014/main" id="{81F8C888-4A02-4751-A984-D13C85FD604D}"/>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a:xfrm>
            <a:off x="0" y="1260231"/>
            <a:ext cx="5403954" cy="4112846"/>
          </a:xfrm>
          <a:prstGeom prst="rect">
            <a:avLst/>
          </a:prstGeom>
          <a:noFill/>
        </p:spPr>
      </p:pic>
    </p:spTree>
    <p:extLst>
      <p:ext uri="{BB962C8B-B14F-4D97-AF65-F5344CB8AC3E}">
        <p14:creationId xmlns:p14="http://schemas.microsoft.com/office/powerpoint/2010/main" val="27895879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967740"/>
            <a:ext cx="8316876" cy="1524000"/>
          </a:xfrm>
        </p:spPr>
        <p:txBody>
          <a:bodyPr/>
          <a:lstStyle>
            <a:lvl1pPr algn="ctr">
              <a:defRPr/>
            </a:lvl1pPr>
          </a:lstStyle>
          <a:p>
            <a:r>
              <a:rPr lang="en-US" dirty="0"/>
              <a:t>Adding Carbon to the New Jersey Agricultural Operation</a:t>
            </a:r>
          </a:p>
        </p:txBody>
      </p:sp>
      <p:sp>
        <p:nvSpPr>
          <p:cNvPr id="3" name="Content Placeholder 2"/>
          <p:cNvSpPr>
            <a:spLocks noGrp="1"/>
          </p:cNvSpPr>
          <p:nvPr>
            <p:ph idx="1"/>
          </p:nvPr>
        </p:nvSpPr>
        <p:spPr>
          <a:xfrm>
            <a:off x="628650" y="2796539"/>
            <a:ext cx="7104764" cy="3380423"/>
          </a:xfrm>
        </p:spPr>
        <p:txBody>
          <a:bodyPr/>
          <a:lstStyle>
            <a:lvl1pPr marL="0" indent="0" algn="l">
              <a:buNone/>
              <a:defRPr b="1">
                <a:solidFill>
                  <a:srgbClr val="00559A"/>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endParaRPr lang="en-US" dirty="0"/>
          </a:p>
          <a:p>
            <a:pPr lvl="0"/>
            <a:r>
              <a:rPr lang="en-US" dirty="0"/>
              <a:t>By Carrie Lindig</a:t>
            </a:r>
          </a:p>
          <a:p>
            <a:pPr lvl="0"/>
            <a:r>
              <a:rPr lang="en-US" dirty="0"/>
              <a:t>New Jersey State Conservationist</a:t>
            </a:r>
          </a:p>
          <a:p>
            <a:pPr lvl="0"/>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863984F8-6CE3-2F45-A61F-1F022068406E}" type="datetimeFigureOut">
              <a:rPr lang="en-US" smtClean="0"/>
              <a:t>2/4/2020</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74AD7C1D-1BAF-4A43-8B86-2FB8EFB06079}" type="slidenum">
              <a:rPr lang="en-US" smtClean="0"/>
              <a:t>‹#›</a:t>
            </a:fld>
            <a:endParaRPr lang="en-US"/>
          </a:p>
        </p:txBody>
      </p:sp>
      <p:pic>
        <p:nvPicPr>
          <p:cNvPr id="8" name="Picture 7">
            <a:extLst>
              <a:ext uri="{FF2B5EF4-FFF2-40B4-BE49-F238E27FC236}">
                <a16:creationId xmlns:a16="http://schemas.microsoft.com/office/drawing/2014/main" id="{DB5207FB-4426-482F-8C9F-F7FABE4757B3}"/>
              </a:ext>
            </a:extLst>
          </p:cNvPr>
          <p:cNvPicPr>
            <a:picLocks noChangeAspect="1"/>
          </p:cNvPicPr>
          <p:nvPr userDrawn="1"/>
        </p:nvPicPr>
        <p:blipFill>
          <a:blip r:embed="rId2"/>
          <a:stretch>
            <a:fillRect/>
          </a:stretch>
        </p:blipFill>
        <p:spPr>
          <a:xfrm>
            <a:off x="7825699" y="1929652"/>
            <a:ext cx="1090620" cy="3644153"/>
          </a:xfrm>
          <a:prstGeom prst="rect">
            <a:avLst/>
          </a:prstGeom>
        </p:spPr>
      </p:pic>
      <p:sp>
        <p:nvSpPr>
          <p:cNvPr id="7" name="Picture Placeholder 5">
            <a:extLst>
              <a:ext uri="{FF2B5EF4-FFF2-40B4-BE49-F238E27FC236}">
                <a16:creationId xmlns:a16="http://schemas.microsoft.com/office/drawing/2014/main" id="{A872D2AA-E4CA-FF42-9D22-BFD20DD84E6E}"/>
              </a:ext>
            </a:extLst>
          </p:cNvPr>
          <p:cNvSpPr>
            <a:spLocks noGrp="1"/>
          </p:cNvSpPr>
          <p:nvPr>
            <p:ph type="pic" sz="quarter" idx="13"/>
          </p:nvPr>
        </p:nvSpPr>
        <p:spPr>
          <a:xfrm>
            <a:off x="7825699" y="1976718"/>
            <a:ext cx="1119827" cy="3724976"/>
          </a:xfrm>
        </p:spPr>
      </p:sp>
    </p:spTree>
    <p:extLst>
      <p:ext uri="{BB962C8B-B14F-4D97-AF65-F5344CB8AC3E}">
        <p14:creationId xmlns:p14="http://schemas.microsoft.com/office/powerpoint/2010/main" val="15800139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8650" y="967740"/>
            <a:ext cx="8316876" cy="1524000"/>
          </a:xfrm>
        </p:spPr>
        <p:txBody>
          <a:bodyPr/>
          <a:lstStyle>
            <a:lvl1pPr algn="ctr">
              <a:defRPr/>
            </a:lvl1pPr>
          </a:lstStyle>
          <a:p>
            <a:r>
              <a:rPr lang="en-US" dirty="0"/>
              <a:t>Adding Carbon to the New Jersey Agricultural Operation</a:t>
            </a:r>
          </a:p>
        </p:txBody>
      </p:sp>
      <p:sp>
        <p:nvSpPr>
          <p:cNvPr id="3" name="Content Placeholder 2"/>
          <p:cNvSpPr>
            <a:spLocks noGrp="1"/>
          </p:cNvSpPr>
          <p:nvPr>
            <p:ph idx="1"/>
          </p:nvPr>
        </p:nvSpPr>
        <p:spPr>
          <a:xfrm>
            <a:off x="628650" y="2796539"/>
            <a:ext cx="7104764" cy="3380423"/>
          </a:xfrm>
        </p:spPr>
        <p:txBody>
          <a:bodyPr/>
          <a:lstStyle>
            <a:lvl1pPr marL="0" indent="0" algn="l">
              <a:buNone/>
              <a:defRPr b="1">
                <a:solidFill>
                  <a:srgbClr val="00559A"/>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endParaRPr lang="en-US" dirty="0"/>
          </a:p>
          <a:p>
            <a:pPr lvl="0"/>
            <a:endParaRPr lang="en-US" dirty="0"/>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863984F8-6CE3-2F45-A61F-1F022068406E}" type="datetimeFigureOut">
              <a:rPr lang="en-US" smtClean="0"/>
              <a:t>2/4/2020</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74AD7C1D-1BAF-4A43-8B86-2FB8EFB06079}" type="slidenum">
              <a:rPr lang="en-US" smtClean="0"/>
              <a:t>‹#›</a:t>
            </a:fld>
            <a:endParaRPr lang="en-US"/>
          </a:p>
        </p:txBody>
      </p:sp>
      <p:sp>
        <p:nvSpPr>
          <p:cNvPr id="7" name="Picture Placeholder 5">
            <a:extLst>
              <a:ext uri="{FF2B5EF4-FFF2-40B4-BE49-F238E27FC236}">
                <a16:creationId xmlns:a16="http://schemas.microsoft.com/office/drawing/2014/main" id="{A872D2AA-E4CA-FF42-9D22-BFD20DD84E6E}"/>
              </a:ext>
            </a:extLst>
          </p:cNvPr>
          <p:cNvSpPr>
            <a:spLocks noGrp="1"/>
          </p:cNvSpPr>
          <p:nvPr>
            <p:ph type="pic" sz="quarter" idx="13"/>
          </p:nvPr>
        </p:nvSpPr>
        <p:spPr>
          <a:xfrm>
            <a:off x="7825699" y="1825625"/>
            <a:ext cx="1119827" cy="3792660"/>
          </a:xfrm>
        </p:spPr>
      </p:sp>
    </p:spTree>
    <p:extLst>
      <p:ext uri="{BB962C8B-B14F-4D97-AF65-F5344CB8AC3E}">
        <p14:creationId xmlns:p14="http://schemas.microsoft.com/office/powerpoint/2010/main" val="3075170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28649" y="992372"/>
            <a:ext cx="8337473" cy="698317"/>
          </a:xfrm>
        </p:spPr>
        <p:txBody>
          <a:bodyPr/>
          <a:lstStyle/>
          <a:p>
            <a:r>
              <a:rPr lang="en-US" dirty="0"/>
              <a:t>Click to edit Master title style</a:t>
            </a:r>
          </a:p>
        </p:txBody>
      </p:sp>
      <p:sp>
        <p:nvSpPr>
          <p:cNvPr id="3" name="Content Placeholder 2"/>
          <p:cNvSpPr>
            <a:spLocks noGrp="1"/>
          </p:cNvSpPr>
          <p:nvPr>
            <p:ph idx="1"/>
          </p:nvPr>
        </p:nvSpPr>
        <p:spPr>
          <a:xfrm>
            <a:off x="628649" y="1828800"/>
            <a:ext cx="6444273" cy="4297363"/>
          </a:xfrm>
        </p:spPr>
        <p:txBody>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Rectangle 3"/>
          <p:cNvSpPr/>
          <p:nvPr userDrawn="1"/>
        </p:nvSpPr>
        <p:spPr>
          <a:xfrm>
            <a:off x="7151077" y="1828800"/>
            <a:ext cx="1867875" cy="3759200"/>
          </a:xfrm>
          <a:prstGeom prst="rect">
            <a:avLst/>
          </a:prstGeom>
          <a:solidFill>
            <a:schemeClr val="bg1">
              <a:lumMod val="9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 name="Text Placeholder 5"/>
          <p:cNvSpPr>
            <a:spLocks noGrp="1"/>
          </p:cNvSpPr>
          <p:nvPr>
            <p:ph type="body" sz="quarter" idx="10" hasCustomPrompt="1"/>
          </p:nvPr>
        </p:nvSpPr>
        <p:spPr>
          <a:xfrm>
            <a:off x="7209694" y="2558168"/>
            <a:ext cx="1760413" cy="2921882"/>
          </a:xfrm>
        </p:spPr>
        <p:txBody>
          <a:bodyPr>
            <a:normAutofit/>
          </a:bodyPr>
          <a:lstStyle>
            <a:lvl1pPr algn="l">
              <a:defRPr sz="1000" b="0">
                <a:solidFill>
                  <a:schemeClr val="tx1"/>
                </a:solidFill>
              </a:defRPr>
            </a:lvl1pPr>
            <a:lvl5pPr marL="1828800" indent="0">
              <a:buNone/>
              <a:defRPr/>
            </a:lvl5pPr>
          </a:lstStyle>
          <a:p>
            <a:pPr lvl="0"/>
            <a:r>
              <a:rPr lang="en-US" dirty="0"/>
              <a:t>Fifth level</a:t>
            </a:r>
          </a:p>
        </p:txBody>
      </p:sp>
      <p:sp>
        <p:nvSpPr>
          <p:cNvPr id="14" name="Text Placeholder 13"/>
          <p:cNvSpPr>
            <a:spLocks noGrp="1"/>
          </p:cNvSpPr>
          <p:nvPr>
            <p:ph type="body" sz="quarter" idx="11"/>
          </p:nvPr>
        </p:nvSpPr>
        <p:spPr>
          <a:xfrm>
            <a:off x="7203905" y="1885814"/>
            <a:ext cx="1762218" cy="615339"/>
          </a:xfrm>
        </p:spPr>
        <p:txBody>
          <a:bodyPr>
            <a:noAutofit/>
          </a:bodyPr>
          <a:lstStyle>
            <a:lvl1pPr>
              <a:defRPr sz="1200">
                <a:solidFill>
                  <a:srgbClr val="139AB2"/>
                </a:solidFill>
              </a:defRPr>
            </a:lvl1pPr>
          </a:lstStyle>
          <a:p>
            <a:pPr lvl="0"/>
            <a:r>
              <a:rPr lang="en-US" dirty="0"/>
              <a:t>Edit Master text styles</a:t>
            </a:r>
          </a:p>
        </p:txBody>
      </p:sp>
      <p:sp>
        <p:nvSpPr>
          <p:cNvPr id="10" name="Slide Number Placeholder 5"/>
          <p:cNvSpPr>
            <a:spLocks noGrp="1"/>
          </p:cNvSpPr>
          <p:nvPr>
            <p:ph type="sldNum" sz="quarter" idx="4"/>
          </p:nvPr>
        </p:nvSpPr>
        <p:spPr>
          <a:xfrm>
            <a:off x="691661" y="6323624"/>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FC9244-15B3-8F40-A6D8-795DD2FF1F30}" type="slidenum">
              <a:rPr lang="en-US" smtClean="0"/>
              <a:pPr/>
              <a:t>‹#›</a:t>
            </a:fld>
            <a:endParaRPr lang="en-US"/>
          </a:p>
        </p:txBody>
      </p:sp>
    </p:spTree>
    <p:extLst>
      <p:ext uri="{BB962C8B-B14F-4D97-AF65-F5344CB8AC3E}">
        <p14:creationId xmlns:p14="http://schemas.microsoft.com/office/powerpoint/2010/main" val="13464538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23888" y="1709739"/>
            <a:ext cx="7886700" cy="2852737"/>
          </a:xfrm>
        </p:spPr>
        <p:txBody>
          <a:bodyPr anchor="b"/>
          <a:lstStyle>
            <a:lvl1pPr>
              <a:defRPr sz="6000"/>
            </a:lvl1pPr>
          </a:lstStyle>
          <a:p>
            <a:r>
              <a:rPr lang="en-US" dirty="0"/>
              <a:t>Adding Carbon to the New Jersey Agricultural Operation</a:t>
            </a:r>
          </a:p>
        </p:txBody>
      </p:sp>
      <p:sp>
        <p:nvSpPr>
          <p:cNvPr id="3" name="Text Placeholder 2"/>
          <p:cNvSpPr>
            <a:spLocks noGrp="1"/>
          </p:cNvSpPr>
          <p:nvPr>
            <p:ph type="body" idx="1" hasCustomPrompt="1"/>
          </p:nvPr>
        </p:nvSpPr>
        <p:spPr>
          <a:xfrm>
            <a:off x="623888" y="4589464"/>
            <a:ext cx="7886700" cy="1500187"/>
          </a:xfrm>
        </p:spPr>
        <p:txBody>
          <a:bodyPr/>
          <a:lstStyle>
            <a:lvl1pPr marL="0" indent="0">
              <a:buNone/>
              <a:defRPr sz="2400">
                <a:solidFill>
                  <a:srgbClr val="00559A"/>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By Carrie Lindig</a:t>
            </a:r>
          </a:p>
        </p:txBody>
      </p:sp>
      <p:sp>
        <p:nvSpPr>
          <p:cNvPr id="4" name="Date Placeholder 3"/>
          <p:cNvSpPr>
            <a:spLocks noGrp="1"/>
          </p:cNvSpPr>
          <p:nvPr>
            <p:ph type="dt" sz="half" idx="10"/>
          </p:nvPr>
        </p:nvSpPr>
        <p:spPr>
          <a:xfrm>
            <a:off x="628650" y="6356351"/>
            <a:ext cx="2057400" cy="365125"/>
          </a:xfrm>
          <a:prstGeom prst="rect">
            <a:avLst/>
          </a:prstGeom>
        </p:spPr>
        <p:txBody>
          <a:bodyPr/>
          <a:lstStyle/>
          <a:p>
            <a:fld id="{863984F8-6CE3-2F45-A61F-1F022068406E}" type="datetimeFigureOut">
              <a:rPr lang="en-US" smtClean="0"/>
              <a:t>2/4/2020</a:t>
            </a:fld>
            <a:endParaRPr lang="en-US"/>
          </a:p>
        </p:txBody>
      </p:sp>
      <p:sp>
        <p:nvSpPr>
          <p:cNvPr id="5" name="Footer Placeholder 4"/>
          <p:cNvSpPr>
            <a:spLocks noGrp="1"/>
          </p:cNvSpPr>
          <p:nvPr>
            <p:ph type="ftr" sz="quarter" idx="11"/>
          </p:nvPr>
        </p:nvSpPr>
        <p:spPr>
          <a:xfrm>
            <a:off x="3028950" y="6356351"/>
            <a:ext cx="30861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457950" y="6356351"/>
            <a:ext cx="2057400" cy="365125"/>
          </a:xfrm>
          <a:prstGeom prst="rect">
            <a:avLst/>
          </a:prstGeom>
        </p:spPr>
        <p:txBody>
          <a:bodyPr/>
          <a:lstStyle/>
          <a:p>
            <a:fld id="{74AD7C1D-1BAF-4A43-8B86-2FB8EFB06079}" type="slidenum">
              <a:rPr lang="en-US" smtClean="0"/>
              <a:t>‹#›</a:t>
            </a:fld>
            <a:endParaRPr lang="en-US"/>
          </a:p>
        </p:txBody>
      </p:sp>
    </p:spTree>
    <p:extLst>
      <p:ext uri="{BB962C8B-B14F-4D97-AF65-F5344CB8AC3E}">
        <p14:creationId xmlns:p14="http://schemas.microsoft.com/office/powerpoint/2010/main" val="4463213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 name="Date Placeholder 6">
            <a:extLst>
              <a:ext uri="{FF2B5EF4-FFF2-40B4-BE49-F238E27FC236}">
                <a16:creationId xmlns:a16="http://schemas.microsoft.com/office/drawing/2014/main" id="{7D3011CF-6652-3242-92AB-DE439D90EA7B}"/>
              </a:ext>
            </a:extLst>
          </p:cNvPr>
          <p:cNvSpPr>
            <a:spLocks noGrp="1"/>
          </p:cNvSpPr>
          <p:nvPr>
            <p:ph type="dt" sz="half" idx="10"/>
          </p:nvPr>
        </p:nvSpPr>
        <p:spPr>
          <a:xfrm>
            <a:off x="628650" y="6356351"/>
            <a:ext cx="2057400" cy="365125"/>
          </a:xfrm>
          <a:prstGeom prst="rect">
            <a:avLst/>
          </a:prstGeom>
        </p:spPr>
        <p:txBody>
          <a:bodyPr/>
          <a:lstStyle/>
          <a:p>
            <a:fld id="{863984F8-6CE3-2F45-A61F-1F022068406E}" type="datetimeFigureOut">
              <a:rPr lang="en-US" smtClean="0"/>
              <a:t>2/4/2020</a:t>
            </a:fld>
            <a:endParaRPr lang="en-US"/>
          </a:p>
        </p:txBody>
      </p:sp>
      <p:sp>
        <p:nvSpPr>
          <p:cNvPr id="9" name="Footer Placeholder 7">
            <a:extLst>
              <a:ext uri="{FF2B5EF4-FFF2-40B4-BE49-F238E27FC236}">
                <a16:creationId xmlns:a16="http://schemas.microsoft.com/office/drawing/2014/main" id="{4FA8FC5F-F03F-6F4C-82D5-9D60678DBEDE}"/>
              </a:ext>
            </a:extLst>
          </p:cNvPr>
          <p:cNvSpPr>
            <a:spLocks noGrp="1"/>
          </p:cNvSpPr>
          <p:nvPr>
            <p:ph type="ftr" sz="quarter" idx="11"/>
          </p:nvPr>
        </p:nvSpPr>
        <p:spPr>
          <a:xfrm>
            <a:off x="3028950" y="6356351"/>
            <a:ext cx="3086100" cy="365125"/>
          </a:xfrm>
          <a:prstGeom prst="rect">
            <a:avLst/>
          </a:prstGeom>
        </p:spPr>
        <p:txBody>
          <a:bodyPr/>
          <a:lstStyle/>
          <a:p>
            <a:endParaRPr lang="en-US"/>
          </a:p>
        </p:txBody>
      </p:sp>
      <p:sp>
        <p:nvSpPr>
          <p:cNvPr id="10" name="Slide Number Placeholder 8">
            <a:extLst>
              <a:ext uri="{FF2B5EF4-FFF2-40B4-BE49-F238E27FC236}">
                <a16:creationId xmlns:a16="http://schemas.microsoft.com/office/drawing/2014/main" id="{C6BFF8BE-1CC5-4644-8FEF-F3E0B4D18560}"/>
              </a:ext>
            </a:extLst>
          </p:cNvPr>
          <p:cNvSpPr>
            <a:spLocks noGrp="1"/>
          </p:cNvSpPr>
          <p:nvPr>
            <p:ph type="sldNum" sz="quarter" idx="12"/>
          </p:nvPr>
        </p:nvSpPr>
        <p:spPr>
          <a:xfrm>
            <a:off x="6457950" y="6356351"/>
            <a:ext cx="2057400" cy="365125"/>
          </a:xfrm>
          <a:prstGeom prst="rect">
            <a:avLst/>
          </a:prstGeom>
        </p:spPr>
        <p:txBody>
          <a:bodyPr/>
          <a:lstStyle/>
          <a:p>
            <a:fld id="{74AD7C1D-1BAF-4A43-8B86-2FB8EFB06079}" type="slidenum">
              <a:rPr lang="en-US" smtClean="0"/>
              <a:t>‹#›</a:t>
            </a:fld>
            <a:endParaRPr lang="en-US"/>
          </a:p>
        </p:txBody>
      </p:sp>
    </p:spTree>
    <p:extLst>
      <p:ext uri="{BB962C8B-B14F-4D97-AF65-F5344CB8AC3E}">
        <p14:creationId xmlns:p14="http://schemas.microsoft.com/office/powerpoint/2010/main" val="2040637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935665"/>
            <a:ext cx="7886700" cy="755024"/>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a:xfrm>
            <a:off x="628650" y="6356351"/>
            <a:ext cx="2057400" cy="365125"/>
          </a:xfrm>
          <a:prstGeom prst="rect">
            <a:avLst/>
          </a:prstGeom>
        </p:spPr>
        <p:txBody>
          <a:bodyPr/>
          <a:lstStyle/>
          <a:p>
            <a:fld id="{863984F8-6CE3-2F45-A61F-1F022068406E}" type="datetimeFigureOut">
              <a:rPr lang="en-US" smtClean="0"/>
              <a:t>2/4/2020</a:t>
            </a:fld>
            <a:endParaRPr lang="en-US"/>
          </a:p>
        </p:txBody>
      </p:sp>
      <p:sp>
        <p:nvSpPr>
          <p:cNvPr id="8" name="Footer Placeholder 7"/>
          <p:cNvSpPr>
            <a:spLocks noGrp="1"/>
          </p:cNvSpPr>
          <p:nvPr>
            <p:ph type="ftr" sz="quarter" idx="11"/>
          </p:nvPr>
        </p:nvSpPr>
        <p:spPr>
          <a:xfrm>
            <a:off x="3028950" y="6356351"/>
            <a:ext cx="30861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457950" y="6356351"/>
            <a:ext cx="2057400" cy="365125"/>
          </a:xfrm>
          <a:prstGeom prst="rect">
            <a:avLst/>
          </a:prstGeom>
        </p:spPr>
        <p:txBody>
          <a:bodyPr/>
          <a:lstStyle/>
          <a:p>
            <a:fld id="{74AD7C1D-1BAF-4A43-8B86-2FB8EFB06079}" type="slidenum">
              <a:rPr lang="en-US" smtClean="0"/>
              <a:t>‹#›</a:t>
            </a:fld>
            <a:endParaRPr lang="en-US"/>
          </a:p>
        </p:txBody>
      </p:sp>
    </p:spTree>
    <p:extLst>
      <p:ext uri="{BB962C8B-B14F-4D97-AF65-F5344CB8AC3E}">
        <p14:creationId xmlns:p14="http://schemas.microsoft.com/office/powerpoint/2010/main" val="416931679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987426"/>
            <a:ext cx="2949178" cy="1443886"/>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615608"/>
            <a:ext cx="2949178" cy="3253379"/>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628650" y="6356351"/>
            <a:ext cx="2057400" cy="365125"/>
          </a:xfrm>
          <a:prstGeom prst="rect">
            <a:avLst/>
          </a:prstGeom>
        </p:spPr>
        <p:txBody>
          <a:bodyPr/>
          <a:lstStyle/>
          <a:p>
            <a:fld id="{863984F8-6CE3-2F45-A61F-1F022068406E}" type="datetimeFigureOut">
              <a:rPr lang="en-US" smtClean="0"/>
              <a:t>2/4/2020</a:t>
            </a:fld>
            <a:endParaRPr lang="en-US"/>
          </a:p>
        </p:txBody>
      </p:sp>
      <p:sp>
        <p:nvSpPr>
          <p:cNvPr id="6" name="Footer Placeholder 5"/>
          <p:cNvSpPr>
            <a:spLocks noGrp="1"/>
          </p:cNvSpPr>
          <p:nvPr>
            <p:ph type="ftr" sz="quarter" idx="11"/>
          </p:nvPr>
        </p:nvSpPr>
        <p:spPr>
          <a:xfrm>
            <a:off x="3028950" y="6356351"/>
            <a:ext cx="30861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457950" y="6356351"/>
            <a:ext cx="2057400" cy="365125"/>
          </a:xfrm>
          <a:prstGeom prst="rect">
            <a:avLst/>
          </a:prstGeom>
        </p:spPr>
        <p:txBody>
          <a:bodyPr/>
          <a:lstStyle/>
          <a:p>
            <a:fld id="{74AD7C1D-1BAF-4A43-8B86-2FB8EFB06079}" type="slidenum">
              <a:rPr lang="en-US" smtClean="0"/>
              <a:t>‹#›</a:t>
            </a:fld>
            <a:endParaRPr lang="en-US"/>
          </a:p>
        </p:txBody>
      </p:sp>
    </p:spTree>
    <p:extLst>
      <p:ext uri="{BB962C8B-B14F-4D97-AF65-F5344CB8AC3E}">
        <p14:creationId xmlns:p14="http://schemas.microsoft.com/office/powerpoint/2010/main" val="5097217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AAE99E2-D640-CE46-903C-AF6E7F57988D}" type="datetimeFigureOut">
              <a:rPr lang="en-US" smtClean="0"/>
              <a:t>2/4/2020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637C728-5218-8E41-BD52-95328715D22E}" type="slidenum">
              <a:rPr lang="en-US" smtClean="0"/>
              <a:t>‹#›</a:t>
            </a:fld>
            <a:endParaRPr lang="en-US"/>
          </a:p>
        </p:txBody>
      </p:sp>
    </p:spTree>
    <p:extLst>
      <p:ext uri="{BB962C8B-B14F-4D97-AF65-F5344CB8AC3E}">
        <p14:creationId xmlns:p14="http://schemas.microsoft.com/office/powerpoint/2010/main" val="10335061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992372"/>
            <a:ext cx="7104764" cy="698317"/>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104764"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15447602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71" r:id="rId3"/>
    <p:sldLayoutId id="2147483670" r:id="rId4"/>
    <p:sldLayoutId id="2147483663" r:id="rId5"/>
    <p:sldLayoutId id="2147483664" r:id="rId6"/>
    <p:sldLayoutId id="2147483665" r:id="rId7"/>
    <p:sldLayoutId id="2147483669" r:id="rId8"/>
    <p:sldLayoutId id="2147483672" r:id="rId9"/>
  </p:sldLayoutIdLst>
  <p:txStyles>
    <p:titleStyle>
      <a:lvl1pPr algn="l" defTabSz="914400" rtl="0" eaLnBrk="1" latinLnBrk="0" hangingPunct="1">
        <a:lnSpc>
          <a:spcPct val="90000"/>
        </a:lnSpc>
        <a:spcBef>
          <a:spcPct val="0"/>
        </a:spcBef>
        <a:buNone/>
        <a:defRPr sz="4000" kern="1200">
          <a:solidFill>
            <a:srgbClr val="91C33F"/>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00559A"/>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CAcQjRxqFQoTCMjo45ip2cgCFYodPgodOaUOEg&amp;url=http://thetrojanhotelandtaproom.com/new-jersey-agriculture-jerseys-discount&amp;psig=AFQjCNGpg_vgPZsK-4tCJDk66M6nNmMv-A&amp;ust=1445714708168568" TargetMode="External"/><Relationship Id="rId2" Type="http://schemas.openxmlformats.org/officeDocument/2006/relationships/notesSlide" Target="../notesSlides/notesSlide2.xml"/><Relationship Id="rId1" Type="http://schemas.openxmlformats.org/officeDocument/2006/relationships/slideLayout" Target="../slideLayouts/slideLayout9.xml"/><Relationship Id="rId4" Type="http://schemas.openxmlformats.org/officeDocument/2006/relationships/image" Target="../media/image9.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www.google.com/url?sa=i&amp;rct=j&amp;q=&amp;esrc=s&amp;source=images&amp;cd=&amp;cad=rja&amp;uact=8&amp;ved=0CAcQjRxqFQoTCMjo45ip2cgCFYodPgodOaUOEg&amp;url=http://thetrojanhotelandtaproom.com/new-jersey-agriculture-jerseys-discount&amp;psig=AFQjCNGpg_vgPZsK-4tCJDk66M6nNmMv-A&amp;ust=1445714708168568" TargetMode="External"/><Relationship Id="rId2" Type="http://schemas.openxmlformats.org/officeDocument/2006/relationships/notesSlide" Target="../notesSlides/notesSlide14.xml"/><Relationship Id="rId1" Type="http://schemas.openxmlformats.org/officeDocument/2006/relationships/slideLayout" Target="../slideLayouts/slideLayout9.xml"/><Relationship Id="rId4" Type="http://schemas.openxmlformats.org/officeDocument/2006/relationships/image" Target="../media/image9.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35.JPG"/><Relationship Id="rId2" Type="http://schemas.openxmlformats.org/officeDocument/2006/relationships/image" Target="../media/image23.jpeg"/><Relationship Id="rId1" Type="http://schemas.openxmlformats.org/officeDocument/2006/relationships/slideLayout" Target="../slideLayouts/slideLayout6.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18.jpeg"/></Relationships>
</file>

<file path=ppt/slides/_rels/slide25.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36.png"/><Relationship Id="rId1" Type="http://schemas.openxmlformats.org/officeDocument/2006/relationships/slideLayout" Target="../slideLayouts/slideLayout5.xml"/><Relationship Id="rId4" Type="http://schemas.openxmlformats.org/officeDocument/2006/relationships/image" Target="../media/image38.jpeg"/></Relationships>
</file>

<file path=ppt/slides/_rels/slide26.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image" Target="../media/image15.jpeg"/><Relationship Id="rId4" Type="http://schemas.openxmlformats.org/officeDocument/2006/relationships/image" Target="../media/image14.jpg"/></Relationships>
</file>

<file path=ppt/slides/_rels/slide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7.xml"/><Relationship Id="rId1" Type="http://schemas.openxmlformats.org/officeDocument/2006/relationships/slideLayout" Target="../slideLayouts/slideLayout9.xml"/><Relationship Id="rId5" Type="http://schemas.openxmlformats.org/officeDocument/2006/relationships/image" Target="../media/image19.jpg"/><Relationship Id="rId4"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8.xml"/><Relationship Id="rId1" Type="http://schemas.openxmlformats.org/officeDocument/2006/relationships/slideLayout" Target="../slideLayouts/slideLayout9.xml"/><Relationship Id="rId6" Type="http://schemas.openxmlformats.org/officeDocument/2006/relationships/image" Target="../media/image23.jpeg"/><Relationship Id="rId5" Type="http://schemas.openxmlformats.org/officeDocument/2006/relationships/image" Target="../media/image22.jpg"/><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9BB525D-6693-DF4A-B5EC-80C166CFD67C}"/>
              </a:ext>
            </a:extLst>
          </p:cNvPr>
          <p:cNvSpPr>
            <a:spLocks noGrp="1"/>
          </p:cNvSpPr>
          <p:nvPr>
            <p:ph type="title"/>
          </p:nvPr>
        </p:nvSpPr>
        <p:spPr/>
        <p:txBody>
          <a:bodyPr>
            <a:normAutofit/>
          </a:bodyPr>
          <a:lstStyle/>
          <a:p>
            <a:r>
              <a:rPr lang="en-US" dirty="0"/>
              <a:t>Thinking of Carbon As a Crop </a:t>
            </a:r>
          </a:p>
        </p:txBody>
      </p:sp>
    </p:spTree>
    <p:extLst>
      <p:ext uri="{BB962C8B-B14F-4D97-AF65-F5344CB8AC3E}">
        <p14:creationId xmlns:p14="http://schemas.microsoft.com/office/powerpoint/2010/main" val="41839779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69A93E-DC85-45E3-93C8-09352C1153E7}"/>
              </a:ext>
            </a:extLst>
          </p:cNvPr>
          <p:cNvSpPr>
            <a:spLocks noGrp="1"/>
          </p:cNvSpPr>
          <p:nvPr>
            <p:ph type="title"/>
          </p:nvPr>
        </p:nvSpPr>
        <p:spPr/>
        <p:txBody>
          <a:bodyPr/>
          <a:lstStyle/>
          <a:p>
            <a:r>
              <a:rPr lang="en-US" dirty="0"/>
              <a:t>Existing Environmental Markets</a:t>
            </a:r>
          </a:p>
        </p:txBody>
      </p:sp>
      <p:sp>
        <p:nvSpPr>
          <p:cNvPr id="3" name="Content Placeholder 2">
            <a:extLst>
              <a:ext uri="{FF2B5EF4-FFF2-40B4-BE49-F238E27FC236}">
                <a16:creationId xmlns:a16="http://schemas.microsoft.com/office/drawing/2014/main" id="{CFC91EFD-2148-4930-9E44-3CA563F28B33}"/>
              </a:ext>
            </a:extLst>
          </p:cNvPr>
          <p:cNvSpPr>
            <a:spLocks noGrp="1"/>
          </p:cNvSpPr>
          <p:nvPr>
            <p:ph idx="1"/>
          </p:nvPr>
        </p:nvSpPr>
        <p:spPr/>
        <p:txBody>
          <a:bodyPr/>
          <a:lstStyle/>
          <a:p>
            <a:r>
              <a:rPr lang="en-US" dirty="0"/>
              <a:t>Water Quality</a:t>
            </a:r>
          </a:p>
          <a:p>
            <a:r>
              <a:rPr lang="en-US" dirty="0"/>
              <a:t>Wildlife Habitat</a:t>
            </a:r>
          </a:p>
          <a:p>
            <a:r>
              <a:rPr lang="en-US" dirty="0"/>
              <a:t>Carbon Sequestration</a:t>
            </a:r>
          </a:p>
        </p:txBody>
      </p:sp>
      <p:sp>
        <p:nvSpPr>
          <p:cNvPr id="6" name="Picture Placeholder 5">
            <a:extLst>
              <a:ext uri="{FF2B5EF4-FFF2-40B4-BE49-F238E27FC236}">
                <a16:creationId xmlns:a16="http://schemas.microsoft.com/office/drawing/2014/main" id="{F558FC82-DBC7-42B8-A610-FAF3ACDB8BB0}"/>
              </a:ext>
            </a:extLst>
          </p:cNvPr>
          <p:cNvSpPr>
            <a:spLocks noGrp="1"/>
          </p:cNvSpPr>
          <p:nvPr>
            <p:ph type="pic" sz="quarter" idx="13"/>
          </p:nvPr>
        </p:nvSpPr>
        <p:spPr/>
      </p:sp>
    </p:spTree>
    <p:extLst>
      <p:ext uri="{BB962C8B-B14F-4D97-AF65-F5344CB8AC3E}">
        <p14:creationId xmlns:p14="http://schemas.microsoft.com/office/powerpoint/2010/main" val="207020657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8A677E-4473-44D9-8434-94FE7DD21938}"/>
              </a:ext>
            </a:extLst>
          </p:cNvPr>
          <p:cNvSpPr>
            <a:spLocks noGrp="1"/>
          </p:cNvSpPr>
          <p:nvPr>
            <p:ph type="title"/>
          </p:nvPr>
        </p:nvSpPr>
        <p:spPr/>
        <p:txBody>
          <a:bodyPr/>
          <a:lstStyle/>
          <a:p>
            <a:endParaRPr lang="en-US"/>
          </a:p>
        </p:txBody>
      </p:sp>
      <p:sp>
        <p:nvSpPr>
          <p:cNvPr id="4" name="Text Placeholder 3">
            <a:extLst>
              <a:ext uri="{FF2B5EF4-FFF2-40B4-BE49-F238E27FC236}">
                <a16:creationId xmlns:a16="http://schemas.microsoft.com/office/drawing/2014/main" id="{6EF5B6B4-FD04-4B3D-B77F-8D7A02D65A3F}"/>
              </a:ext>
            </a:extLst>
          </p:cNvPr>
          <p:cNvSpPr>
            <a:spLocks noGrp="1"/>
          </p:cNvSpPr>
          <p:nvPr>
            <p:ph type="body" sz="quarter" idx="10"/>
          </p:nvPr>
        </p:nvSpPr>
        <p:spPr/>
        <p:txBody>
          <a:bodyPr/>
          <a:lstStyle/>
          <a:p>
            <a:endParaRPr lang="en-US" dirty="0"/>
          </a:p>
        </p:txBody>
      </p:sp>
      <p:sp>
        <p:nvSpPr>
          <p:cNvPr id="5" name="Text Placeholder 4">
            <a:extLst>
              <a:ext uri="{FF2B5EF4-FFF2-40B4-BE49-F238E27FC236}">
                <a16:creationId xmlns:a16="http://schemas.microsoft.com/office/drawing/2014/main" id="{81CA7CCD-C1C3-4643-A36A-1B70118EB6C1}"/>
              </a:ext>
            </a:extLst>
          </p:cNvPr>
          <p:cNvSpPr>
            <a:spLocks noGrp="1"/>
          </p:cNvSpPr>
          <p:nvPr>
            <p:ph type="body" sz="quarter" idx="11"/>
          </p:nvPr>
        </p:nvSpPr>
        <p:spPr/>
        <p:txBody>
          <a:bodyPr/>
          <a:lstStyle/>
          <a:p>
            <a:endParaRPr lang="en-US" dirty="0"/>
          </a:p>
        </p:txBody>
      </p:sp>
      <p:pic>
        <p:nvPicPr>
          <p:cNvPr id="6" name="Content Placeholder 5">
            <a:extLst>
              <a:ext uri="{FF2B5EF4-FFF2-40B4-BE49-F238E27FC236}">
                <a16:creationId xmlns:a16="http://schemas.microsoft.com/office/drawing/2014/main" id="{B3D264F0-572A-41AC-9B7E-58D4AA1CA39A}"/>
              </a:ext>
            </a:extLst>
          </p:cNvPr>
          <p:cNvPicPr>
            <a:picLocks noGrp="1"/>
          </p:cNvPicPr>
          <p:nvPr>
            <p:ph idx="1"/>
          </p:nvPr>
        </p:nvPicPr>
        <p:blipFill>
          <a:blip r:embed="rId2" cstate="print"/>
          <a:srcRect/>
          <a:stretch>
            <a:fillRect/>
          </a:stretch>
        </p:blipFill>
        <p:spPr bwMode="auto">
          <a:xfrm>
            <a:off x="485030" y="1081377"/>
            <a:ext cx="7235687" cy="5303519"/>
          </a:xfrm>
          <a:prstGeom prst="rect">
            <a:avLst/>
          </a:prstGeom>
          <a:noFill/>
        </p:spPr>
      </p:pic>
    </p:spTree>
    <p:extLst>
      <p:ext uri="{BB962C8B-B14F-4D97-AF65-F5344CB8AC3E}">
        <p14:creationId xmlns:p14="http://schemas.microsoft.com/office/powerpoint/2010/main" val="173503635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43FF15-2247-4F64-A2D3-DA67918EE755}"/>
              </a:ext>
            </a:extLst>
          </p:cNvPr>
          <p:cNvSpPr>
            <a:spLocks noGrp="1"/>
          </p:cNvSpPr>
          <p:nvPr>
            <p:ph type="title"/>
          </p:nvPr>
        </p:nvSpPr>
        <p:spPr/>
        <p:txBody>
          <a:bodyPr/>
          <a:lstStyle/>
          <a:p>
            <a:r>
              <a:rPr lang="en-US" dirty="0"/>
              <a:t>Examples</a:t>
            </a:r>
          </a:p>
        </p:txBody>
      </p:sp>
      <p:sp>
        <p:nvSpPr>
          <p:cNvPr id="4" name="Text Placeholder 3">
            <a:extLst>
              <a:ext uri="{FF2B5EF4-FFF2-40B4-BE49-F238E27FC236}">
                <a16:creationId xmlns:a16="http://schemas.microsoft.com/office/drawing/2014/main" id="{C36A6117-8CF8-4BFE-8139-65E277E4E2F7}"/>
              </a:ext>
            </a:extLst>
          </p:cNvPr>
          <p:cNvSpPr>
            <a:spLocks noGrp="1"/>
          </p:cNvSpPr>
          <p:nvPr>
            <p:ph type="body" sz="quarter" idx="10"/>
          </p:nvPr>
        </p:nvSpPr>
        <p:spPr/>
        <p:txBody>
          <a:bodyPr/>
          <a:lstStyle/>
          <a:p>
            <a:endParaRPr lang="en-US"/>
          </a:p>
        </p:txBody>
      </p:sp>
      <p:sp>
        <p:nvSpPr>
          <p:cNvPr id="5" name="Text Placeholder 4">
            <a:extLst>
              <a:ext uri="{FF2B5EF4-FFF2-40B4-BE49-F238E27FC236}">
                <a16:creationId xmlns:a16="http://schemas.microsoft.com/office/drawing/2014/main" id="{198C7384-55BE-44DD-840E-190750A892C8}"/>
              </a:ext>
            </a:extLst>
          </p:cNvPr>
          <p:cNvSpPr>
            <a:spLocks noGrp="1"/>
          </p:cNvSpPr>
          <p:nvPr>
            <p:ph type="body" sz="quarter" idx="11"/>
          </p:nvPr>
        </p:nvSpPr>
        <p:spPr/>
        <p:txBody>
          <a:bodyPr/>
          <a:lstStyle/>
          <a:p>
            <a:endParaRPr lang="en-US"/>
          </a:p>
        </p:txBody>
      </p:sp>
      <p:pic>
        <p:nvPicPr>
          <p:cNvPr id="6" name="Content Placeholder 3">
            <a:extLst>
              <a:ext uri="{FF2B5EF4-FFF2-40B4-BE49-F238E27FC236}">
                <a16:creationId xmlns:a16="http://schemas.microsoft.com/office/drawing/2014/main" id="{8543AA58-78C1-4E16-9CDA-D847D32E8630}"/>
              </a:ext>
            </a:extLst>
          </p:cNvPr>
          <p:cNvPicPr>
            <a:picLocks noGrp="1" noChangeAspect="1"/>
          </p:cNvPicPr>
          <p:nvPr>
            <p:ph idx="1"/>
          </p:nvPr>
        </p:nvPicPr>
        <p:blipFill>
          <a:blip r:embed="rId3" cstate="print">
            <a:extLst>
              <a:ext uri="{28A0092B-C50C-407E-A947-70E740481C1C}">
                <a14:useLocalDpi xmlns:a14="http://schemas.microsoft.com/office/drawing/2010/main" val="0"/>
              </a:ext>
            </a:extLst>
          </a:blip>
          <a:srcRect/>
          <a:stretch>
            <a:fillRect/>
          </a:stretch>
        </p:blipFill>
        <p:spPr>
          <a:xfrm>
            <a:off x="3468985" y="214686"/>
            <a:ext cx="2780740" cy="6542918"/>
          </a:xfrm>
          <a:prstGeom prst="rect">
            <a:avLst/>
          </a:prstGeom>
        </p:spPr>
      </p:pic>
    </p:spTree>
    <p:extLst>
      <p:ext uri="{BB962C8B-B14F-4D97-AF65-F5344CB8AC3E}">
        <p14:creationId xmlns:p14="http://schemas.microsoft.com/office/powerpoint/2010/main" val="9903259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CEECCA-A59B-49B7-99DC-E88044616DC5}"/>
              </a:ext>
            </a:extLst>
          </p:cNvPr>
          <p:cNvSpPr>
            <a:spLocks noGrp="1"/>
          </p:cNvSpPr>
          <p:nvPr>
            <p:ph type="title"/>
          </p:nvPr>
        </p:nvSpPr>
        <p:spPr>
          <a:xfrm>
            <a:off x="628649" y="1341530"/>
            <a:ext cx="8337473" cy="698317"/>
          </a:xfrm>
        </p:spPr>
        <p:txBody>
          <a:bodyPr>
            <a:normAutofit/>
          </a:bodyPr>
          <a:lstStyle/>
          <a:p>
            <a:r>
              <a:rPr lang="en-US" dirty="0"/>
              <a:t>How is carbon added?</a:t>
            </a:r>
          </a:p>
        </p:txBody>
      </p:sp>
      <p:pic>
        <p:nvPicPr>
          <p:cNvPr id="7" name="Content Placeholder 6">
            <a:extLst>
              <a:ext uri="{FF2B5EF4-FFF2-40B4-BE49-F238E27FC236}">
                <a16:creationId xmlns:a16="http://schemas.microsoft.com/office/drawing/2014/main" id="{C589891D-E6B7-4FC1-B4DC-017BE6BD8424}"/>
              </a:ext>
            </a:extLst>
          </p:cNvPr>
          <p:cNvPicPr>
            <a:picLocks noGrp="1" noChangeAspect="1"/>
          </p:cNvPicPr>
          <p:nvPr>
            <p:ph idx="1"/>
          </p:nvPr>
        </p:nvPicPr>
        <p:blipFill>
          <a:blip r:embed="rId3"/>
          <a:stretch>
            <a:fillRect/>
          </a:stretch>
        </p:blipFill>
        <p:spPr>
          <a:xfrm>
            <a:off x="1469231" y="3096419"/>
            <a:ext cx="4762500" cy="1762125"/>
          </a:xfrm>
        </p:spPr>
      </p:pic>
      <p:sp>
        <p:nvSpPr>
          <p:cNvPr id="4" name="Text Placeholder 3">
            <a:extLst>
              <a:ext uri="{FF2B5EF4-FFF2-40B4-BE49-F238E27FC236}">
                <a16:creationId xmlns:a16="http://schemas.microsoft.com/office/drawing/2014/main" id="{5007FBE3-5C49-4606-8A82-5BC8EA0E7115}"/>
              </a:ext>
            </a:extLst>
          </p:cNvPr>
          <p:cNvSpPr>
            <a:spLocks noGrp="1"/>
          </p:cNvSpPr>
          <p:nvPr>
            <p:ph type="body" sz="quarter" idx="10"/>
          </p:nvPr>
        </p:nvSpPr>
        <p:spPr/>
        <p:txBody>
          <a:bodyPr/>
          <a:lstStyle/>
          <a:p>
            <a:endParaRPr lang="en-US"/>
          </a:p>
        </p:txBody>
      </p:sp>
      <p:sp>
        <p:nvSpPr>
          <p:cNvPr id="5" name="Text Placeholder 4">
            <a:extLst>
              <a:ext uri="{FF2B5EF4-FFF2-40B4-BE49-F238E27FC236}">
                <a16:creationId xmlns:a16="http://schemas.microsoft.com/office/drawing/2014/main" id="{1D17D53D-7140-43E6-BF2C-9BDB9116C132}"/>
              </a:ext>
            </a:extLst>
          </p:cNvPr>
          <p:cNvSpPr>
            <a:spLocks noGrp="1"/>
          </p:cNvSpPr>
          <p:nvPr>
            <p:ph type="body" sz="quarter" idx="11"/>
          </p:nvPr>
        </p:nvSpPr>
        <p:spPr/>
        <p:txBody>
          <a:bodyPr/>
          <a:lstStyle/>
          <a:p>
            <a:endParaRPr lang="en-US"/>
          </a:p>
        </p:txBody>
      </p:sp>
      <p:sp>
        <p:nvSpPr>
          <p:cNvPr id="9" name="Rectangle 8">
            <a:extLst>
              <a:ext uri="{FF2B5EF4-FFF2-40B4-BE49-F238E27FC236}">
                <a16:creationId xmlns:a16="http://schemas.microsoft.com/office/drawing/2014/main" id="{98CB3E06-503A-40B6-BA1F-93E40D762DC3}"/>
              </a:ext>
            </a:extLst>
          </p:cNvPr>
          <p:cNvSpPr/>
          <p:nvPr/>
        </p:nvSpPr>
        <p:spPr>
          <a:xfrm>
            <a:off x="1578640" y="5054805"/>
            <a:ext cx="4543681" cy="923330"/>
          </a:xfrm>
          <a:prstGeom prst="rect">
            <a:avLst/>
          </a:prstGeom>
          <a:noFill/>
        </p:spPr>
        <p:txBody>
          <a:bodyPr wrap="none" lIns="91440" tIns="45720" rIns="91440" bIns="45720">
            <a:spAutoFit/>
          </a:bodyPr>
          <a:lstStyle/>
          <a:p>
            <a:pPr algn="ctr"/>
            <a:r>
              <a:rPr lang="en-US" sz="5400" b="1" cap="none" spc="0"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rPr>
              <a:t>Photosynthesis</a:t>
            </a:r>
          </a:p>
        </p:txBody>
      </p:sp>
    </p:spTree>
    <p:extLst>
      <p:ext uri="{BB962C8B-B14F-4D97-AF65-F5344CB8AC3E}">
        <p14:creationId xmlns:p14="http://schemas.microsoft.com/office/powerpoint/2010/main" val="1408098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1000"/>
                                        <p:tgtEl>
                                          <p:spTgt spid="9"/>
                                        </p:tgtEl>
                                      </p:cBhvr>
                                    </p:animEffect>
                                    <p:anim calcmode="lin" valueType="num">
                                      <p:cBhvr>
                                        <p:cTn id="14" dur="1000" fill="hold"/>
                                        <p:tgtEl>
                                          <p:spTgt spid="9"/>
                                        </p:tgtEl>
                                        <p:attrNameLst>
                                          <p:attrName>ppt_x</p:attrName>
                                        </p:attrNameLst>
                                      </p:cBhvr>
                                      <p:tavLst>
                                        <p:tav tm="0">
                                          <p:val>
                                            <p:strVal val="#ppt_x"/>
                                          </p:val>
                                        </p:tav>
                                        <p:tav tm="100000">
                                          <p:val>
                                            <p:strVal val="#ppt_x"/>
                                          </p:val>
                                        </p:tav>
                                      </p:tavLst>
                                    </p:anim>
                                    <p:anim calcmode="lin" valueType="num">
                                      <p:cBhvr>
                                        <p:cTn id="15"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218D18-AEC0-42DE-A2C0-E6E13BDD0029}"/>
              </a:ext>
            </a:extLst>
          </p:cNvPr>
          <p:cNvSpPr>
            <a:spLocks noGrp="1"/>
          </p:cNvSpPr>
          <p:nvPr>
            <p:ph type="title"/>
          </p:nvPr>
        </p:nvSpPr>
        <p:spPr/>
        <p:txBody>
          <a:bodyPr/>
          <a:lstStyle/>
          <a:p>
            <a:r>
              <a:rPr lang="en-US" dirty="0"/>
              <a:t>What is carbon?</a:t>
            </a:r>
          </a:p>
        </p:txBody>
      </p:sp>
      <p:sp>
        <p:nvSpPr>
          <p:cNvPr id="4" name="Text Placeholder 3">
            <a:extLst>
              <a:ext uri="{FF2B5EF4-FFF2-40B4-BE49-F238E27FC236}">
                <a16:creationId xmlns:a16="http://schemas.microsoft.com/office/drawing/2014/main" id="{52E10D42-3A3B-4ECE-A0E5-F3EBCBB6F0DA}"/>
              </a:ext>
            </a:extLst>
          </p:cNvPr>
          <p:cNvSpPr>
            <a:spLocks noGrp="1"/>
          </p:cNvSpPr>
          <p:nvPr>
            <p:ph type="body" sz="quarter" idx="10"/>
          </p:nvPr>
        </p:nvSpPr>
        <p:spPr/>
        <p:txBody>
          <a:bodyPr/>
          <a:lstStyle/>
          <a:p>
            <a:endParaRPr lang="en-US"/>
          </a:p>
        </p:txBody>
      </p:sp>
      <p:sp>
        <p:nvSpPr>
          <p:cNvPr id="5" name="Text Placeholder 4">
            <a:extLst>
              <a:ext uri="{FF2B5EF4-FFF2-40B4-BE49-F238E27FC236}">
                <a16:creationId xmlns:a16="http://schemas.microsoft.com/office/drawing/2014/main" id="{6CC2F162-DA00-401B-9D01-E0543E624D70}"/>
              </a:ext>
            </a:extLst>
          </p:cNvPr>
          <p:cNvSpPr>
            <a:spLocks noGrp="1"/>
          </p:cNvSpPr>
          <p:nvPr>
            <p:ph type="body" sz="quarter" idx="11"/>
          </p:nvPr>
        </p:nvSpPr>
        <p:spPr/>
        <p:txBody>
          <a:bodyPr/>
          <a:lstStyle/>
          <a:p>
            <a:endParaRPr lang="en-US"/>
          </a:p>
        </p:txBody>
      </p:sp>
      <p:pic>
        <p:nvPicPr>
          <p:cNvPr id="6" name="Picture 2" descr="http://healthylandethic.files.wordpress.com/2013/10/prairierootsystems.jpg">
            <a:extLst>
              <a:ext uri="{FF2B5EF4-FFF2-40B4-BE49-F238E27FC236}">
                <a16:creationId xmlns:a16="http://schemas.microsoft.com/office/drawing/2014/main" id="{DC6A78D9-2E30-43A6-ABB3-66784782D21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28650" y="2102150"/>
            <a:ext cx="6443663" cy="37506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161753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EFA15-E536-4B05-8046-439CDE489E32}"/>
              </a:ext>
            </a:extLst>
          </p:cNvPr>
          <p:cNvSpPr>
            <a:spLocks noGrp="1"/>
          </p:cNvSpPr>
          <p:nvPr>
            <p:ph type="title"/>
          </p:nvPr>
        </p:nvSpPr>
        <p:spPr>
          <a:xfrm>
            <a:off x="628649" y="1130482"/>
            <a:ext cx="8337473" cy="698317"/>
          </a:xfrm>
        </p:spPr>
        <p:txBody>
          <a:bodyPr>
            <a:normAutofit fontScale="90000"/>
          </a:bodyPr>
          <a:lstStyle/>
          <a:p>
            <a:r>
              <a:rPr lang="en-US" dirty="0"/>
              <a:t>Conservation Practices that add Carbon…</a:t>
            </a:r>
          </a:p>
        </p:txBody>
      </p:sp>
      <p:sp>
        <p:nvSpPr>
          <p:cNvPr id="3" name="Content Placeholder 2">
            <a:extLst>
              <a:ext uri="{FF2B5EF4-FFF2-40B4-BE49-F238E27FC236}">
                <a16:creationId xmlns:a16="http://schemas.microsoft.com/office/drawing/2014/main" id="{EE6AE228-E3B0-4505-9F3A-1D2EC37DB0DD}"/>
              </a:ext>
            </a:extLst>
          </p:cNvPr>
          <p:cNvSpPr>
            <a:spLocks noGrp="1"/>
          </p:cNvSpPr>
          <p:nvPr>
            <p:ph idx="1"/>
          </p:nvPr>
        </p:nvSpPr>
        <p:spPr>
          <a:xfrm>
            <a:off x="628649" y="2186609"/>
            <a:ext cx="6444273" cy="3939554"/>
          </a:xfrm>
        </p:spPr>
        <p:txBody>
          <a:bodyPr/>
          <a:lstStyle/>
          <a:p>
            <a:r>
              <a:rPr lang="en-US" dirty="0"/>
              <a:t>Planting Trees and Shrubs</a:t>
            </a:r>
          </a:p>
          <a:p>
            <a:r>
              <a:rPr lang="en-US" dirty="0"/>
              <a:t>Conservation Cover</a:t>
            </a:r>
          </a:p>
          <a:p>
            <a:r>
              <a:rPr lang="en-US" dirty="0"/>
              <a:t>Deep rooted perennial plantings</a:t>
            </a:r>
          </a:p>
          <a:p>
            <a:r>
              <a:rPr lang="en-US" dirty="0"/>
              <a:t>Reducing Tillage</a:t>
            </a:r>
          </a:p>
          <a:p>
            <a:r>
              <a:rPr lang="en-US" dirty="0"/>
              <a:t>Windbreaks</a:t>
            </a:r>
          </a:p>
        </p:txBody>
      </p:sp>
      <p:pic>
        <p:nvPicPr>
          <p:cNvPr id="6" name="Picture 5">
            <a:extLst>
              <a:ext uri="{FF2B5EF4-FFF2-40B4-BE49-F238E27FC236}">
                <a16:creationId xmlns:a16="http://schemas.microsoft.com/office/drawing/2014/main" id="{93EA2F37-D04C-442F-8C16-AAD3AE949615}"/>
              </a:ext>
            </a:extLst>
          </p:cNvPr>
          <p:cNvPicPr>
            <a:picLocks noChangeAspect="1"/>
          </p:cNvPicPr>
          <p:nvPr/>
        </p:nvPicPr>
        <p:blipFill>
          <a:blip r:embed="rId2"/>
          <a:stretch>
            <a:fillRect/>
          </a:stretch>
        </p:blipFill>
        <p:spPr>
          <a:xfrm>
            <a:off x="6137537" y="1885814"/>
            <a:ext cx="2657475" cy="847725"/>
          </a:xfrm>
          <a:prstGeom prst="rect">
            <a:avLst/>
          </a:prstGeom>
        </p:spPr>
      </p:pic>
      <p:sp>
        <p:nvSpPr>
          <p:cNvPr id="4" name="Text Placeholder 3">
            <a:extLst>
              <a:ext uri="{FF2B5EF4-FFF2-40B4-BE49-F238E27FC236}">
                <a16:creationId xmlns:a16="http://schemas.microsoft.com/office/drawing/2014/main" id="{FACD1F9D-87D0-44CE-A4F0-D6BE217DA5A5}"/>
              </a:ext>
            </a:extLst>
          </p:cNvPr>
          <p:cNvSpPr>
            <a:spLocks noGrp="1"/>
          </p:cNvSpPr>
          <p:nvPr>
            <p:ph type="body" sz="quarter" idx="10"/>
          </p:nvPr>
        </p:nvSpPr>
        <p:spPr/>
        <p:txBody>
          <a:bodyPr/>
          <a:lstStyle/>
          <a:p>
            <a:endParaRPr lang="en-US" dirty="0"/>
          </a:p>
        </p:txBody>
      </p:sp>
      <p:sp>
        <p:nvSpPr>
          <p:cNvPr id="5" name="Text Placeholder 4">
            <a:extLst>
              <a:ext uri="{FF2B5EF4-FFF2-40B4-BE49-F238E27FC236}">
                <a16:creationId xmlns:a16="http://schemas.microsoft.com/office/drawing/2014/main" id="{933132FF-79D9-4C35-A84E-F05FC0416C84}"/>
              </a:ext>
            </a:extLst>
          </p:cNvPr>
          <p:cNvSpPr>
            <a:spLocks noGrp="1"/>
          </p:cNvSpPr>
          <p:nvPr>
            <p:ph type="body" sz="quarter" idx="11"/>
          </p:nvPr>
        </p:nvSpPr>
        <p:spPr/>
        <p:txBody>
          <a:bodyPr/>
          <a:lstStyle/>
          <a:p>
            <a:r>
              <a:rPr lang="en-US" dirty="0"/>
              <a:t>Higher Impact</a:t>
            </a:r>
          </a:p>
        </p:txBody>
      </p:sp>
    </p:spTree>
    <p:extLst>
      <p:ext uri="{BB962C8B-B14F-4D97-AF65-F5344CB8AC3E}">
        <p14:creationId xmlns:p14="http://schemas.microsoft.com/office/powerpoint/2010/main" val="42135503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3AB46B-7FC0-4450-A527-3A903B307166}"/>
              </a:ext>
            </a:extLst>
          </p:cNvPr>
          <p:cNvSpPr>
            <a:spLocks noGrp="1"/>
          </p:cNvSpPr>
          <p:nvPr>
            <p:ph type="title"/>
          </p:nvPr>
        </p:nvSpPr>
        <p:spPr>
          <a:xfrm>
            <a:off x="682437" y="1145017"/>
            <a:ext cx="8337473" cy="698317"/>
          </a:xfrm>
        </p:spPr>
        <p:txBody>
          <a:bodyPr>
            <a:normAutofit fontScale="90000"/>
          </a:bodyPr>
          <a:lstStyle/>
          <a:p>
            <a:r>
              <a:rPr lang="en-US" dirty="0"/>
              <a:t>Conservation Practices that add Carbon……</a:t>
            </a:r>
          </a:p>
        </p:txBody>
      </p:sp>
      <p:sp>
        <p:nvSpPr>
          <p:cNvPr id="3" name="Content Placeholder 2">
            <a:extLst>
              <a:ext uri="{FF2B5EF4-FFF2-40B4-BE49-F238E27FC236}">
                <a16:creationId xmlns:a16="http://schemas.microsoft.com/office/drawing/2014/main" id="{906AA6C7-F711-4FA6-B782-01FC001A5D50}"/>
              </a:ext>
            </a:extLst>
          </p:cNvPr>
          <p:cNvSpPr>
            <a:spLocks noGrp="1"/>
          </p:cNvSpPr>
          <p:nvPr>
            <p:ph idx="1"/>
          </p:nvPr>
        </p:nvSpPr>
        <p:spPr>
          <a:xfrm>
            <a:off x="628649" y="2356928"/>
            <a:ext cx="6444273" cy="4297363"/>
          </a:xfrm>
        </p:spPr>
        <p:txBody>
          <a:bodyPr/>
          <a:lstStyle/>
          <a:p>
            <a:r>
              <a:rPr lang="en-US" dirty="0"/>
              <a:t>Contour buffer strips</a:t>
            </a:r>
          </a:p>
          <a:p>
            <a:r>
              <a:rPr lang="en-US" dirty="0"/>
              <a:t>Riparian Forest Buffer</a:t>
            </a:r>
          </a:p>
          <a:p>
            <a:r>
              <a:rPr lang="en-US" dirty="0"/>
              <a:t>Vegetative Barriers</a:t>
            </a:r>
          </a:p>
          <a:p>
            <a:r>
              <a:rPr lang="en-US" dirty="0"/>
              <a:t>Windbreak renovations</a:t>
            </a:r>
          </a:p>
        </p:txBody>
      </p:sp>
      <p:sp>
        <p:nvSpPr>
          <p:cNvPr id="4" name="Text Placeholder 3">
            <a:extLst>
              <a:ext uri="{FF2B5EF4-FFF2-40B4-BE49-F238E27FC236}">
                <a16:creationId xmlns:a16="http://schemas.microsoft.com/office/drawing/2014/main" id="{530094F1-7329-4B12-9126-9F1BAD17FC62}"/>
              </a:ext>
            </a:extLst>
          </p:cNvPr>
          <p:cNvSpPr>
            <a:spLocks noGrp="1"/>
          </p:cNvSpPr>
          <p:nvPr>
            <p:ph type="body" sz="quarter" idx="10"/>
          </p:nvPr>
        </p:nvSpPr>
        <p:spPr/>
        <p:txBody>
          <a:bodyPr/>
          <a:lstStyle/>
          <a:p>
            <a:endParaRPr lang="en-US"/>
          </a:p>
        </p:txBody>
      </p:sp>
      <p:sp>
        <p:nvSpPr>
          <p:cNvPr id="5" name="Text Placeholder 4">
            <a:extLst>
              <a:ext uri="{FF2B5EF4-FFF2-40B4-BE49-F238E27FC236}">
                <a16:creationId xmlns:a16="http://schemas.microsoft.com/office/drawing/2014/main" id="{562E37F2-B96B-41E2-93D5-8F7C5E536E64}"/>
              </a:ext>
            </a:extLst>
          </p:cNvPr>
          <p:cNvSpPr>
            <a:spLocks noGrp="1"/>
          </p:cNvSpPr>
          <p:nvPr>
            <p:ph type="body" sz="quarter" idx="11"/>
          </p:nvPr>
        </p:nvSpPr>
        <p:spPr/>
        <p:txBody>
          <a:bodyPr/>
          <a:lstStyle/>
          <a:p>
            <a:r>
              <a:rPr lang="en-US" dirty="0"/>
              <a:t>Medium Impact</a:t>
            </a:r>
          </a:p>
        </p:txBody>
      </p:sp>
      <p:pic>
        <p:nvPicPr>
          <p:cNvPr id="6" name="Picture 5">
            <a:extLst>
              <a:ext uri="{FF2B5EF4-FFF2-40B4-BE49-F238E27FC236}">
                <a16:creationId xmlns:a16="http://schemas.microsoft.com/office/drawing/2014/main" id="{F7FEA884-3B0B-423F-8FFD-1550A97C0068}"/>
              </a:ext>
            </a:extLst>
          </p:cNvPr>
          <p:cNvPicPr>
            <a:picLocks noChangeAspect="1"/>
          </p:cNvPicPr>
          <p:nvPr/>
        </p:nvPicPr>
        <p:blipFill>
          <a:blip r:embed="rId2"/>
          <a:stretch>
            <a:fillRect/>
          </a:stretch>
        </p:blipFill>
        <p:spPr>
          <a:xfrm>
            <a:off x="6140176" y="1800854"/>
            <a:ext cx="2676525" cy="923925"/>
          </a:xfrm>
          <a:prstGeom prst="rect">
            <a:avLst/>
          </a:prstGeom>
        </p:spPr>
      </p:pic>
    </p:spTree>
    <p:extLst>
      <p:ext uri="{BB962C8B-B14F-4D97-AF65-F5344CB8AC3E}">
        <p14:creationId xmlns:p14="http://schemas.microsoft.com/office/powerpoint/2010/main" val="258621969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1ADAC-42E7-45A9-A59C-36616709F9ED}"/>
              </a:ext>
            </a:extLst>
          </p:cNvPr>
          <p:cNvSpPr>
            <a:spLocks noGrp="1"/>
          </p:cNvSpPr>
          <p:nvPr>
            <p:ph type="title"/>
          </p:nvPr>
        </p:nvSpPr>
        <p:spPr>
          <a:xfrm>
            <a:off x="628649" y="1126956"/>
            <a:ext cx="8337473" cy="698317"/>
          </a:xfrm>
        </p:spPr>
        <p:txBody>
          <a:bodyPr>
            <a:normAutofit fontScale="90000"/>
          </a:bodyPr>
          <a:lstStyle/>
          <a:p>
            <a:r>
              <a:rPr lang="en-US" dirty="0"/>
              <a:t>Conservation Practices that add Carbon……</a:t>
            </a:r>
          </a:p>
        </p:txBody>
      </p:sp>
      <p:sp>
        <p:nvSpPr>
          <p:cNvPr id="3" name="Content Placeholder 2">
            <a:extLst>
              <a:ext uri="{FF2B5EF4-FFF2-40B4-BE49-F238E27FC236}">
                <a16:creationId xmlns:a16="http://schemas.microsoft.com/office/drawing/2014/main" id="{9640BC86-08AA-4263-BBD2-77DE470A52DA}"/>
              </a:ext>
            </a:extLst>
          </p:cNvPr>
          <p:cNvSpPr>
            <a:spLocks noGrp="1"/>
          </p:cNvSpPr>
          <p:nvPr>
            <p:ph idx="1"/>
          </p:nvPr>
        </p:nvSpPr>
        <p:spPr>
          <a:xfrm>
            <a:off x="628649" y="2217337"/>
            <a:ext cx="6444273" cy="4297363"/>
          </a:xfrm>
        </p:spPr>
        <p:txBody>
          <a:bodyPr/>
          <a:lstStyle/>
          <a:p>
            <a:r>
              <a:rPr lang="en-US" dirty="0"/>
              <a:t>Riparian Herbaceous cover</a:t>
            </a:r>
          </a:p>
          <a:p>
            <a:r>
              <a:rPr lang="en-US" dirty="0"/>
              <a:t>Residue Management</a:t>
            </a:r>
          </a:p>
        </p:txBody>
      </p:sp>
      <p:sp>
        <p:nvSpPr>
          <p:cNvPr id="4" name="Text Placeholder 3">
            <a:extLst>
              <a:ext uri="{FF2B5EF4-FFF2-40B4-BE49-F238E27FC236}">
                <a16:creationId xmlns:a16="http://schemas.microsoft.com/office/drawing/2014/main" id="{19A22FDE-B29D-4769-A66B-320816FFBB63}"/>
              </a:ext>
            </a:extLst>
          </p:cNvPr>
          <p:cNvSpPr>
            <a:spLocks noGrp="1"/>
          </p:cNvSpPr>
          <p:nvPr>
            <p:ph type="body" sz="quarter" idx="10"/>
          </p:nvPr>
        </p:nvSpPr>
        <p:spPr/>
        <p:txBody>
          <a:bodyPr/>
          <a:lstStyle/>
          <a:p>
            <a:endParaRPr lang="en-US"/>
          </a:p>
        </p:txBody>
      </p:sp>
      <p:sp>
        <p:nvSpPr>
          <p:cNvPr id="5" name="Text Placeholder 4">
            <a:extLst>
              <a:ext uri="{FF2B5EF4-FFF2-40B4-BE49-F238E27FC236}">
                <a16:creationId xmlns:a16="http://schemas.microsoft.com/office/drawing/2014/main" id="{9E7A50B9-C379-4CC9-8A16-1DE5BF58A1C5}"/>
              </a:ext>
            </a:extLst>
          </p:cNvPr>
          <p:cNvSpPr>
            <a:spLocks noGrp="1"/>
          </p:cNvSpPr>
          <p:nvPr>
            <p:ph type="body" sz="quarter" idx="11"/>
          </p:nvPr>
        </p:nvSpPr>
        <p:spPr/>
        <p:txBody>
          <a:bodyPr/>
          <a:lstStyle/>
          <a:p>
            <a:r>
              <a:rPr lang="en-US" dirty="0"/>
              <a:t>Lower impact</a:t>
            </a:r>
          </a:p>
        </p:txBody>
      </p:sp>
      <p:pic>
        <p:nvPicPr>
          <p:cNvPr id="6" name="Picture 5">
            <a:extLst>
              <a:ext uri="{FF2B5EF4-FFF2-40B4-BE49-F238E27FC236}">
                <a16:creationId xmlns:a16="http://schemas.microsoft.com/office/drawing/2014/main" id="{E6DD2444-317A-4D88-9060-77D55EA69915}"/>
              </a:ext>
            </a:extLst>
          </p:cNvPr>
          <p:cNvPicPr>
            <a:picLocks noChangeAspect="1"/>
          </p:cNvPicPr>
          <p:nvPr/>
        </p:nvPicPr>
        <p:blipFill>
          <a:blip r:embed="rId2"/>
          <a:stretch>
            <a:fillRect/>
          </a:stretch>
        </p:blipFill>
        <p:spPr>
          <a:xfrm>
            <a:off x="6280072" y="1798237"/>
            <a:ext cx="2686050" cy="838200"/>
          </a:xfrm>
          <a:prstGeom prst="rect">
            <a:avLst/>
          </a:prstGeom>
        </p:spPr>
      </p:pic>
    </p:spTree>
    <p:extLst>
      <p:ext uri="{BB962C8B-B14F-4D97-AF65-F5344CB8AC3E}">
        <p14:creationId xmlns:p14="http://schemas.microsoft.com/office/powerpoint/2010/main" val="20364200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32BB26-E8AD-4152-B9BA-EDC258E0EB0A}"/>
              </a:ext>
            </a:extLst>
          </p:cNvPr>
          <p:cNvSpPr>
            <a:spLocks noGrp="1"/>
          </p:cNvSpPr>
          <p:nvPr>
            <p:ph type="title"/>
          </p:nvPr>
        </p:nvSpPr>
        <p:spPr/>
        <p:txBody>
          <a:bodyPr/>
          <a:lstStyle/>
          <a:p>
            <a:r>
              <a:rPr lang="en-US" dirty="0"/>
              <a:t>Carbon Quantification Tools</a:t>
            </a:r>
          </a:p>
        </p:txBody>
      </p:sp>
      <p:pic>
        <p:nvPicPr>
          <p:cNvPr id="6" name="Content Placeholder 5">
            <a:extLst>
              <a:ext uri="{FF2B5EF4-FFF2-40B4-BE49-F238E27FC236}">
                <a16:creationId xmlns:a16="http://schemas.microsoft.com/office/drawing/2014/main" id="{39F299DC-D2AF-40C9-8638-96DC2E96A4E5}"/>
              </a:ext>
            </a:extLst>
          </p:cNvPr>
          <p:cNvPicPr>
            <a:picLocks noGrp="1" noChangeAspect="1"/>
          </p:cNvPicPr>
          <p:nvPr>
            <p:ph idx="1"/>
          </p:nvPr>
        </p:nvPicPr>
        <p:blipFill>
          <a:blip r:embed="rId3"/>
          <a:stretch>
            <a:fillRect/>
          </a:stretch>
        </p:blipFill>
        <p:spPr>
          <a:xfrm>
            <a:off x="43210" y="2011680"/>
            <a:ext cx="7464142" cy="3853947"/>
          </a:xfrm>
          <a:prstGeom prst="rect">
            <a:avLst/>
          </a:prstGeom>
        </p:spPr>
      </p:pic>
      <p:sp>
        <p:nvSpPr>
          <p:cNvPr id="4" name="Text Placeholder 3">
            <a:extLst>
              <a:ext uri="{FF2B5EF4-FFF2-40B4-BE49-F238E27FC236}">
                <a16:creationId xmlns:a16="http://schemas.microsoft.com/office/drawing/2014/main" id="{FC477B2D-B638-4E8D-A4E9-0873B39E86D4}"/>
              </a:ext>
            </a:extLst>
          </p:cNvPr>
          <p:cNvSpPr>
            <a:spLocks noGrp="1"/>
          </p:cNvSpPr>
          <p:nvPr>
            <p:ph type="body" sz="quarter" idx="10"/>
          </p:nvPr>
        </p:nvSpPr>
        <p:spPr/>
        <p:txBody>
          <a:bodyPr/>
          <a:lstStyle/>
          <a:p>
            <a:endParaRPr lang="en-US"/>
          </a:p>
        </p:txBody>
      </p:sp>
      <p:sp>
        <p:nvSpPr>
          <p:cNvPr id="5" name="Text Placeholder 4">
            <a:extLst>
              <a:ext uri="{FF2B5EF4-FFF2-40B4-BE49-F238E27FC236}">
                <a16:creationId xmlns:a16="http://schemas.microsoft.com/office/drawing/2014/main" id="{88CFD99B-AFEF-4DDB-9C51-D5378AB9A32F}"/>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14833847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82DEE3-3597-41DC-B4B7-C0AE24D2453D}"/>
              </a:ext>
            </a:extLst>
          </p:cNvPr>
          <p:cNvSpPr>
            <a:spLocks noGrp="1"/>
          </p:cNvSpPr>
          <p:nvPr>
            <p:ph type="title"/>
          </p:nvPr>
        </p:nvSpPr>
        <p:spPr>
          <a:xfrm>
            <a:off x="565039" y="1382962"/>
            <a:ext cx="8337473" cy="698317"/>
          </a:xfrm>
        </p:spPr>
        <p:txBody>
          <a:bodyPr>
            <a:normAutofit fontScale="90000"/>
          </a:bodyPr>
          <a:lstStyle/>
          <a:p>
            <a:pPr algn="ctr"/>
            <a:r>
              <a:rPr lang="en-US" dirty="0"/>
              <a:t>Using USDA Farm Bill programs to help pay for these activities</a:t>
            </a:r>
          </a:p>
        </p:txBody>
      </p:sp>
      <p:sp>
        <p:nvSpPr>
          <p:cNvPr id="3" name="Content Placeholder 2">
            <a:extLst>
              <a:ext uri="{FF2B5EF4-FFF2-40B4-BE49-F238E27FC236}">
                <a16:creationId xmlns:a16="http://schemas.microsoft.com/office/drawing/2014/main" id="{B78A2275-F3AA-4A7F-B8CC-D566640AC48D}"/>
              </a:ext>
            </a:extLst>
          </p:cNvPr>
          <p:cNvSpPr>
            <a:spLocks noGrp="1"/>
          </p:cNvSpPr>
          <p:nvPr>
            <p:ph idx="1"/>
          </p:nvPr>
        </p:nvSpPr>
        <p:spPr>
          <a:xfrm>
            <a:off x="628649" y="2719346"/>
            <a:ext cx="6444273" cy="3406817"/>
          </a:xfrm>
        </p:spPr>
        <p:txBody>
          <a:bodyPr>
            <a:normAutofit fontScale="92500"/>
          </a:bodyPr>
          <a:lstStyle/>
          <a:p>
            <a:r>
              <a:rPr lang="en-US" dirty="0"/>
              <a:t>Environmental Quality Incentives Program (EQIP)</a:t>
            </a:r>
          </a:p>
          <a:p>
            <a:r>
              <a:rPr lang="en-US" dirty="0"/>
              <a:t>Conservation Stewardship Program (CSP)</a:t>
            </a:r>
          </a:p>
          <a:p>
            <a:r>
              <a:rPr lang="en-US" dirty="0"/>
              <a:t>Conservation Reserve Program (CRP)</a:t>
            </a:r>
          </a:p>
          <a:p>
            <a:r>
              <a:rPr lang="en-US" dirty="0"/>
              <a:t>Agriculture Conservation Enhancement Programs (ALE or WRE)</a:t>
            </a:r>
          </a:p>
          <a:p>
            <a:endParaRPr lang="en-US" dirty="0"/>
          </a:p>
          <a:p>
            <a:endParaRPr lang="en-US" dirty="0"/>
          </a:p>
        </p:txBody>
      </p:sp>
      <p:sp>
        <p:nvSpPr>
          <p:cNvPr id="4" name="Text Placeholder 3">
            <a:extLst>
              <a:ext uri="{FF2B5EF4-FFF2-40B4-BE49-F238E27FC236}">
                <a16:creationId xmlns:a16="http://schemas.microsoft.com/office/drawing/2014/main" id="{9B948EB3-5335-4652-867D-7E970E6DEEDA}"/>
              </a:ext>
            </a:extLst>
          </p:cNvPr>
          <p:cNvSpPr>
            <a:spLocks noGrp="1"/>
          </p:cNvSpPr>
          <p:nvPr>
            <p:ph type="body" sz="quarter" idx="10"/>
          </p:nvPr>
        </p:nvSpPr>
        <p:spPr/>
        <p:txBody>
          <a:bodyPr/>
          <a:lstStyle/>
          <a:p>
            <a:endParaRPr lang="en-US"/>
          </a:p>
        </p:txBody>
      </p:sp>
      <p:sp>
        <p:nvSpPr>
          <p:cNvPr id="5" name="Text Placeholder 4">
            <a:extLst>
              <a:ext uri="{FF2B5EF4-FFF2-40B4-BE49-F238E27FC236}">
                <a16:creationId xmlns:a16="http://schemas.microsoft.com/office/drawing/2014/main" id="{06EC181B-9241-48D1-BD74-EB92552F3750}"/>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42306669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A09C9-9F2B-4A75-94B0-0617AD0001F7}"/>
              </a:ext>
            </a:extLst>
          </p:cNvPr>
          <p:cNvSpPr>
            <a:spLocks noGrp="1"/>
          </p:cNvSpPr>
          <p:nvPr>
            <p:ph type="title"/>
          </p:nvPr>
        </p:nvSpPr>
        <p:spPr/>
        <p:txBody>
          <a:bodyPr/>
          <a:lstStyle/>
          <a:p>
            <a:endParaRPr lang="en-US" i="1" dirty="0"/>
          </a:p>
        </p:txBody>
      </p:sp>
      <p:pic>
        <p:nvPicPr>
          <p:cNvPr id="5" name="Picture 2" descr="http://commercemagnj.com/wp-content/uploads/NJ-Agriculture.jpg">
            <a:hlinkClick r:id="rId3"/>
            <a:extLst>
              <a:ext uri="{FF2B5EF4-FFF2-40B4-BE49-F238E27FC236}">
                <a16:creationId xmlns:a16="http://schemas.microsoft.com/office/drawing/2014/main" id="{F4A0D2FB-AC59-4F2B-8C45-E183F731B2EC}"/>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480952" y="1264025"/>
            <a:ext cx="7151599" cy="52911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422246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23A83C-2905-40D2-8C0B-620B5270B15B}"/>
              </a:ext>
            </a:extLst>
          </p:cNvPr>
          <p:cNvSpPr>
            <a:spLocks noGrp="1"/>
          </p:cNvSpPr>
          <p:nvPr>
            <p:ph type="title"/>
          </p:nvPr>
        </p:nvSpPr>
        <p:spPr>
          <a:xfrm>
            <a:off x="628650" y="967740"/>
            <a:ext cx="8316876" cy="662277"/>
          </a:xfrm>
        </p:spPr>
        <p:txBody>
          <a:bodyPr/>
          <a:lstStyle/>
          <a:p>
            <a:r>
              <a:rPr lang="en-US" dirty="0"/>
              <a:t>Summary</a:t>
            </a:r>
          </a:p>
        </p:txBody>
      </p:sp>
      <p:sp>
        <p:nvSpPr>
          <p:cNvPr id="3" name="Content Placeholder 2">
            <a:extLst>
              <a:ext uri="{FF2B5EF4-FFF2-40B4-BE49-F238E27FC236}">
                <a16:creationId xmlns:a16="http://schemas.microsoft.com/office/drawing/2014/main" id="{3CC7A2E5-EA53-4D21-9011-715FE153B6EF}"/>
              </a:ext>
            </a:extLst>
          </p:cNvPr>
          <p:cNvSpPr>
            <a:spLocks noGrp="1"/>
          </p:cNvSpPr>
          <p:nvPr>
            <p:ph idx="1"/>
          </p:nvPr>
        </p:nvSpPr>
        <p:spPr>
          <a:xfrm>
            <a:off x="628650" y="1685677"/>
            <a:ext cx="7104764" cy="4491286"/>
          </a:xfrm>
        </p:spPr>
        <p:txBody>
          <a:bodyPr>
            <a:normAutofit/>
          </a:bodyPr>
          <a:lstStyle/>
          <a:p>
            <a:pPr marL="457200" indent="-457200">
              <a:buFont typeface="Arial" panose="020B0604020202020204" pitchFamily="34" charset="0"/>
              <a:buChar char="•"/>
            </a:pPr>
            <a:r>
              <a:rPr lang="en-US" sz="2400" b="0" dirty="0"/>
              <a:t>Landowners and land managers often generate </a:t>
            </a:r>
            <a:r>
              <a:rPr lang="en-US" sz="2400" i="1" dirty="0"/>
              <a:t>ecosystem services </a:t>
            </a:r>
            <a:r>
              <a:rPr lang="en-US" sz="2400" b="0" dirty="0"/>
              <a:t>when implementing conservation practices on their land.</a:t>
            </a:r>
          </a:p>
          <a:p>
            <a:endParaRPr lang="en-US" sz="2400" b="0" dirty="0"/>
          </a:p>
          <a:p>
            <a:pPr marL="457200" indent="-457200">
              <a:buFont typeface="Arial" panose="020B0604020202020204" pitchFamily="34" charset="0"/>
              <a:buChar char="•"/>
            </a:pPr>
            <a:r>
              <a:rPr lang="en-US" sz="2400" i="1" dirty="0"/>
              <a:t>Market-based solutions </a:t>
            </a:r>
            <a:r>
              <a:rPr lang="en-US" sz="2400" b="0" dirty="0"/>
              <a:t>may exist to monetize those ecosystem services and generate new income streams for landowners.</a:t>
            </a:r>
          </a:p>
        </p:txBody>
      </p:sp>
      <p:sp>
        <p:nvSpPr>
          <p:cNvPr id="6" name="Picture Placeholder 5">
            <a:extLst>
              <a:ext uri="{FF2B5EF4-FFF2-40B4-BE49-F238E27FC236}">
                <a16:creationId xmlns:a16="http://schemas.microsoft.com/office/drawing/2014/main" id="{B95E05EB-3140-423E-86C6-074BBD4190DC}"/>
              </a:ext>
            </a:extLst>
          </p:cNvPr>
          <p:cNvSpPr>
            <a:spLocks noGrp="1"/>
          </p:cNvSpPr>
          <p:nvPr>
            <p:ph type="pic" sz="quarter" idx="13"/>
          </p:nvPr>
        </p:nvSpPr>
        <p:spPr/>
      </p:sp>
    </p:spTree>
    <p:extLst>
      <p:ext uri="{BB962C8B-B14F-4D97-AF65-F5344CB8AC3E}">
        <p14:creationId xmlns:p14="http://schemas.microsoft.com/office/powerpoint/2010/main" val="3134885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57872D-855B-43CD-A3B8-B03F1AD6A446}"/>
              </a:ext>
            </a:extLst>
          </p:cNvPr>
          <p:cNvSpPr>
            <a:spLocks noGrp="1"/>
          </p:cNvSpPr>
          <p:nvPr>
            <p:ph type="title"/>
          </p:nvPr>
        </p:nvSpPr>
        <p:spPr>
          <a:xfrm>
            <a:off x="628650" y="967740"/>
            <a:ext cx="8316876" cy="805401"/>
          </a:xfrm>
        </p:spPr>
        <p:txBody>
          <a:bodyPr/>
          <a:lstStyle/>
          <a:p>
            <a:r>
              <a:rPr lang="en-US" dirty="0"/>
              <a:t>Summary cont.</a:t>
            </a:r>
          </a:p>
        </p:txBody>
      </p:sp>
      <p:sp>
        <p:nvSpPr>
          <p:cNvPr id="3" name="Content Placeholder 2">
            <a:extLst>
              <a:ext uri="{FF2B5EF4-FFF2-40B4-BE49-F238E27FC236}">
                <a16:creationId xmlns:a16="http://schemas.microsoft.com/office/drawing/2014/main" id="{4D57D1C7-358E-4FBC-B2FC-3D78AF6ED7E6}"/>
              </a:ext>
            </a:extLst>
          </p:cNvPr>
          <p:cNvSpPr>
            <a:spLocks noGrp="1"/>
          </p:cNvSpPr>
          <p:nvPr>
            <p:ph idx="1"/>
          </p:nvPr>
        </p:nvSpPr>
        <p:spPr>
          <a:xfrm>
            <a:off x="628650" y="1868557"/>
            <a:ext cx="7104764" cy="4308405"/>
          </a:xfrm>
        </p:spPr>
        <p:txBody>
          <a:bodyPr>
            <a:normAutofit/>
          </a:bodyPr>
          <a:lstStyle/>
          <a:p>
            <a:pPr marL="457200" indent="-457200">
              <a:buFont typeface="Arial" panose="020B0604020202020204" pitchFamily="34" charset="0"/>
              <a:buChar char="•"/>
            </a:pPr>
            <a:r>
              <a:rPr lang="en-US" sz="2400" b="0" dirty="0"/>
              <a:t>In general, </a:t>
            </a:r>
            <a:r>
              <a:rPr lang="en-US" sz="2400" i="1" dirty="0"/>
              <a:t>NRCS supports </a:t>
            </a:r>
            <a:r>
              <a:rPr lang="en-US" sz="2400" b="0" dirty="0"/>
              <a:t>the development of market-based solutions to grow the amount of non-Federal funding available for private-lands conservation.</a:t>
            </a:r>
          </a:p>
          <a:p>
            <a:endParaRPr lang="en-US" sz="2400" b="0" dirty="0"/>
          </a:p>
          <a:p>
            <a:pPr marL="457200" indent="-457200">
              <a:buFont typeface="Arial" panose="020B0604020202020204" pitchFamily="34" charset="0"/>
              <a:buChar char="•"/>
            </a:pPr>
            <a:r>
              <a:rPr lang="en-US" sz="2400" b="0" dirty="0"/>
              <a:t>NRCS asserts no direct or indirect interest in credits generated by EQIP, CSP, or ACEP activities.</a:t>
            </a:r>
          </a:p>
        </p:txBody>
      </p:sp>
      <p:sp>
        <p:nvSpPr>
          <p:cNvPr id="4" name="Picture Placeholder 3">
            <a:extLst>
              <a:ext uri="{FF2B5EF4-FFF2-40B4-BE49-F238E27FC236}">
                <a16:creationId xmlns:a16="http://schemas.microsoft.com/office/drawing/2014/main" id="{6ED53E42-E25E-4EC6-812B-DCA575F6761B}"/>
              </a:ext>
            </a:extLst>
          </p:cNvPr>
          <p:cNvSpPr>
            <a:spLocks noGrp="1"/>
          </p:cNvSpPr>
          <p:nvPr>
            <p:ph type="pic" sz="quarter" idx="13"/>
          </p:nvPr>
        </p:nvSpPr>
        <p:spPr/>
      </p:sp>
    </p:spTree>
    <p:extLst>
      <p:ext uri="{BB962C8B-B14F-4D97-AF65-F5344CB8AC3E}">
        <p14:creationId xmlns:p14="http://schemas.microsoft.com/office/powerpoint/2010/main" val="1305676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A09C9-9F2B-4A75-94B0-0617AD0001F7}"/>
              </a:ext>
            </a:extLst>
          </p:cNvPr>
          <p:cNvSpPr>
            <a:spLocks noGrp="1"/>
          </p:cNvSpPr>
          <p:nvPr>
            <p:ph type="title"/>
          </p:nvPr>
        </p:nvSpPr>
        <p:spPr/>
        <p:txBody>
          <a:bodyPr/>
          <a:lstStyle/>
          <a:p>
            <a:r>
              <a:rPr lang="en-US" i="1" dirty="0"/>
              <a:t>Thank you</a:t>
            </a:r>
          </a:p>
        </p:txBody>
      </p:sp>
      <p:pic>
        <p:nvPicPr>
          <p:cNvPr id="5" name="Picture 2" descr="http://commercemagnj.com/wp-content/uploads/NJ-Agriculture.jpg">
            <a:hlinkClick r:id="rId3"/>
            <a:extLst>
              <a:ext uri="{FF2B5EF4-FFF2-40B4-BE49-F238E27FC236}">
                <a16:creationId xmlns:a16="http://schemas.microsoft.com/office/drawing/2014/main" id="{F4A0D2FB-AC59-4F2B-8C45-E183F731B2EC}"/>
              </a:ext>
            </a:extLst>
          </p:cNvPr>
          <p:cNvPicPr>
            <a:picLocks noGrp="1" noChangeAspect="1" noChangeArrowheads="1"/>
          </p:cNvPicPr>
          <p:nvPr>
            <p:ph idx="1"/>
          </p:nvPr>
        </p:nvPicPr>
        <p:blipFill>
          <a:blip r:embed="rId4">
            <a:extLst>
              <a:ext uri="{28A0092B-C50C-407E-A947-70E740481C1C}">
                <a14:useLocalDpi xmlns:a14="http://schemas.microsoft.com/office/drawing/2010/main" val="0"/>
              </a:ext>
            </a:extLst>
          </a:blip>
          <a:stretch>
            <a:fillRect/>
          </a:stretch>
        </p:blipFill>
        <p:spPr bwMode="auto">
          <a:xfrm>
            <a:off x="1351722" y="1908269"/>
            <a:ext cx="5763183" cy="42639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97535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F572E-E1C4-44FB-AE4E-0EEE66A6D677}"/>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E2FBEE8-E6BC-4689-8883-5DAAF51C00B1}"/>
              </a:ext>
            </a:extLst>
          </p:cNvPr>
          <p:cNvSpPr>
            <a:spLocks noGrp="1"/>
          </p:cNvSpPr>
          <p:nvPr>
            <p:ph idx="1"/>
          </p:nvPr>
        </p:nvSpPr>
        <p:spPr/>
        <p:txBody>
          <a:bodyPr/>
          <a:lstStyle/>
          <a:p>
            <a:endParaRPr lang="en-US"/>
          </a:p>
        </p:txBody>
      </p:sp>
      <p:sp>
        <p:nvSpPr>
          <p:cNvPr id="4" name="Picture Placeholder 3">
            <a:extLst>
              <a:ext uri="{FF2B5EF4-FFF2-40B4-BE49-F238E27FC236}">
                <a16:creationId xmlns:a16="http://schemas.microsoft.com/office/drawing/2014/main" id="{E132AEB2-E016-4BC3-8C57-234896723E52}"/>
              </a:ext>
            </a:extLst>
          </p:cNvPr>
          <p:cNvSpPr>
            <a:spLocks noGrp="1"/>
          </p:cNvSpPr>
          <p:nvPr>
            <p:ph type="pic" sz="quarter" idx="13"/>
          </p:nvPr>
        </p:nvSpPr>
        <p:spPr/>
      </p:sp>
    </p:spTree>
    <p:extLst>
      <p:ext uri="{BB962C8B-B14F-4D97-AF65-F5344CB8AC3E}">
        <p14:creationId xmlns:p14="http://schemas.microsoft.com/office/powerpoint/2010/main" val="37221402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2D88A55-C8F6-4BD8-AFA1-C69D3A59773C}"/>
              </a:ext>
            </a:extLst>
          </p:cNvPr>
          <p:cNvSpPr>
            <a:spLocks noGrp="1"/>
          </p:cNvSpPr>
          <p:nvPr>
            <p:ph type="title"/>
          </p:nvPr>
        </p:nvSpPr>
        <p:spPr>
          <a:xfrm>
            <a:off x="628650" y="992372"/>
            <a:ext cx="7104764" cy="698317"/>
          </a:xfrm>
        </p:spPr>
        <p:txBody>
          <a:bodyPr/>
          <a:lstStyle/>
          <a:p>
            <a:endParaRPr lang="en-US"/>
          </a:p>
        </p:txBody>
      </p:sp>
      <p:pic>
        <p:nvPicPr>
          <p:cNvPr id="13" name="Picture 15" descr="wildlife habitat on the contour">
            <a:extLst>
              <a:ext uri="{FF2B5EF4-FFF2-40B4-BE49-F238E27FC236}">
                <a16:creationId xmlns:a16="http://schemas.microsoft.com/office/drawing/2014/main" id="{D671EABB-943B-48E1-B978-27B81A14F112}"/>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a:xfrm>
            <a:off x="2099137" y="1982620"/>
            <a:ext cx="3046615" cy="22776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15" name="Picture 17" descr="EQIP-AWSS Site After 10-31-03">
            <a:extLst>
              <a:ext uri="{FF2B5EF4-FFF2-40B4-BE49-F238E27FC236}">
                <a16:creationId xmlns:a16="http://schemas.microsoft.com/office/drawing/2014/main" id="{2C3E6EAF-15CC-4B7C-B84C-0DD8744118ED}"/>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l="5661" t="20084" r="5661"/>
          <a:stretch>
            <a:fillRect/>
          </a:stretch>
        </p:blipFill>
        <p:spPr bwMode="auto">
          <a:xfrm>
            <a:off x="4366773" y="2208213"/>
            <a:ext cx="3733695" cy="2527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1">
            <a:extLst>
              <a:ext uri="{FF2B5EF4-FFF2-40B4-BE49-F238E27FC236}">
                <a16:creationId xmlns:a16="http://schemas.microsoft.com/office/drawing/2014/main" id="{35F60757-D08E-4AAD-B8DA-8F35255DD6F9}"/>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06986" y="4386078"/>
            <a:ext cx="2228850" cy="1479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1">
            <a:extLst>
              <a:ext uri="{FF2B5EF4-FFF2-40B4-BE49-F238E27FC236}">
                <a16:creationId xmlns:a16="http://schemas.microsoft.com/office/drawing/2014/main" id="{6B3AF65C-F441-47CC-9780-071EA6D6B329}"/>
              </a:ext>
            </a:extLst>
          </p:cNvPr>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57200" y="2208213"/>
            <a:ext cx="2620963" cy="1968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4" name="Picture 1">
            <a:extLst>
              <a:ext uri="{FF2B5EF4-FFF2-40B4-BE49-F238E27FC236}">
                <a16:creationId xmlns:a16="http://schemas.microsoft.com/office/drawing/2014/main" id="{CFC5FD77-2916-41B6-883C-59B430BAD78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643688" y="4684713"/>
            <a:ext cx="2265362" cy="1698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89326D7B-8EB2-4630-A202-04ABA47F9318}"/>
              </a:ext>
            </a:extLst>
          </p:cNvPr>
          <p:cNvPicPr>
            <a:picLocks noChangeAspect="1" noChangeArrowheads="1"/>
          </p:cNvPicPr>
          <p:nvPr/>
        </p:nvPicPr>
        <p:blipFill>
          <a:blip r:embed="rId7">
            <a:extLst>
              <a:ext uri="{28A0092B-C50C-407E-A947-70E740481C1C}">
                <a14:useLocalDpi xmlns:a14="http://schemas.microsoft.com/office/drawing/2010/main" val="0"/>
              </a:ext>
            </a:extLst>
          </a:blip>
          <a:stretch>
            <a:fillRect/>
          </a:stretch>
        </p:blipFill>
        <p:spPr bwMode="auto">
          <a:xfrm>
            <a:off x="1218630" y="4708526"/>
            <a:ext cx="2648447" cy="198633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649456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86EE9-2ECE-4A9E-9E55-8616570D0423}"/>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8627B20A-D1EF-4CD1-9A88-A86B6727F5D7}"/>
              </a:ext>
            </a:extLst>
          </p:cNvPr>
          <p:cNvSpPr>
            <a:spLocks noGrp="1"/>
          </p:cNvSpPr>
          <p:nvPr>
            <p:ph type="body" idx="1"/>
          </p:nvPr>
        </p:nvSpPr>
        <p:spPr/>
        <p:txBody>
          <a:bodyPr/>
          <a:lstStyle/>
          <a:p>
            <a:endParaRPr lang="en-US" dirty="0"/>
          </a:p>
        </p:txBody>
      </p:sp>
      <p:pic>
        <p:nvPicPr>
          <p:cNvPr id="5" name="Picture 2">
            <a:extLst>
              <a:ext uri="{FF2B5EF4-FFF2-40B4-BE49-F238E27FC236}">
                <a16:creationId xmlns:a16="http://schemas.microsoft.com/office/drawing/2014/main" id="{09993BEF-8061-4D82-9BCB-DA5726DD04D0}"/>
              </a:ext>
            </a:extLst>
          </p:cNvPr>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6064774" y="1671303"/>
            <a:ext cx="2623919" cy="1805811"/>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4" descr="p0000004551">
            <a:extLst>
              <a:ext uri="{FF2B5EF4-FFF2-40B4-BE49-F238E27FC236}">
                <a16:creationId xmlns:a16="http://schemas.microsoft.com/office/drawing/2014/main" id="{CFF3D298-647D-4EEE-A5DB-1B6FB23886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0524" y="2574972"/>
            <a:ext cx="4539006" cy="3241892"/>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3">
            <a:extLst>
              <a:ext uri="{FF2B5EF4-FFF2-40B4-BE49-F238E27FC236}">
                <a16:creationId xmlns:a16="http://schemas.microsoft.com/office/drawing/2014/main" id="{A8B10A0B-09D1-4F4F-9B4F-6642BEBCA91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942172" y="3839206"/>
            <a:ext cx="3048000" cy="22812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1563653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102578" y="5029200"/>
            <a:ext cx="3436620" cy="1676400"/>
          </a:xfrm>
        </p:spPr>
      </p:pic>
      <p:sp>
        <p:nvSpPr>
          <p:cNvPr id="2" name="Title 1"/>
          <p:cNvSpPr>
            <a:spLocks noGrp="1"/>
          </p:cNvSpPr>
          <p:nvPr>
            <p:ph type="title"/>
          </p:nvPr>
        </p:nvSpPr>
        <p:spPr>
          <a:xfrm>
            <a:off x="972602" y="304800"/>
            <a:ext cx="7772400" cy="1143000"/>
          </a:xfrm>
        </p:spPr>
        <p:txBody>
          <a:bodyPr>
            <a:normAutofit/>
          </a:bodyPr>
          <a:lstStyle/>
          <a:p>
            <a:pPr algn="ctr"/>
            <a:r>
              <a:rPr lang="en-US" dirty="0"/>
              <a:t>Make the Soil Resilient</a:t>
            </a:r>
          </a:p>
        </p:txBody>
      </p:sp>
      <p:sp>
        <p:nvSpPr>
          <p:cNvPr id="3" name="TextBox 2"/>
          <p:cNvSpPr txBox="1"/>
          <p:nvPr/>
        </p:nvSpPr>
        <p:spPr>
          <a:xfrm>
            <a:off x="944944" y="1730395"/>
            <a:ext cx="7632354" cy="3016210"/>
          </a:xfrm>
          <a:prstGeom prst="rect">
            <a:avLst/>
          </a:prstGeom>
          <a:noFill/>
        </p:spPr>
        <p:txBody>
          <a:bodyPr wrap="square" rtlCol="0">
            <a:spAutoFit/>
          </a:bodyPr>
          <a:lstStyle/>
          <a:p>
            <a:r>
              <a:rPr lang="en-US" sz="2800" dirty="0"/>
              <a:t>Soil Health</a:t>
            </a:r>
          </a:p>
          <a:p>
            <a:pPr marL="342900" indent="-342900">
              <a:buAutoNum type="arabicPeriod"/>
            </a:pPr>
            <a:endParaRPr lang="en-US" dirty="0"/>
          </a:p>
          <a:p>
            <a:pPr marL="342900" indent="-342900">
              <a:buAutoNum type="arabicPeriod"/>
            </a:pPr>
            <a:r>
              <a:rPr lang="en-US" sz="2400" dirty="0"/>
              <a:t>Keep the soil covered as much as possible;</a:t>
            </a:r>
          </a:p>
          <a:p>
            <a:pPr marL="342900" indent="-342900">
              <a:buAutoNum type="arabicPeriod"/>
            </a:pPr>
            <a:r>
              <a:rPr lang="en-US" sz="2400" dirty="0"/>
              <a:t>Disturb the soil as little as possible;</a:t>
            </a:r>
          </a:p>
          <a:p>
            <a:pPr marL="342900" indent="-342900">
              <a:buAutoNum type="arabicPeriod"/>
            </a:pPr>
            <a:r>
              <a:rPr lang="en-US" sz="2400" dirty="0"/>
              <a:t>Keep plants growing throughout the year to feed the soil;</a:t>
            </a:r>
          </a:p>
          <a:p>
            <a:pPr marL="342900" indent="-342900">
              <a:buAutoNum type="arabicPeriod"/>
            </a:pPr>
            <a:r>
              <a:rPr lang="en-US" sz="2400" dirty="0"/>
              <a:t>Diversify as much as possible using crop rotation and cover crops</a:t>
            </a:r>
          </a:p>
        </p:txBody>
      </p:sp>
    </p:spTree>
    <p:extLst>
      <p:ext uri="{BB962C8B-B14F-4D97-AF65-F5344CB8AC3E}">
        <p14:creationId xmlns:p14="http://schemas.microsoft.com/office/powerpoint/2010/main" val="17656946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DD974241-AF5A-44EE-B5B6-7AFAFD7B110D}"/>
              </a:ext>
            </a:extLst>
          </p:cNvPr>
          <p:cNvSpPr>
            <a:spLocks noGrp="1"/>
          </p:cNvSpPr>
          <p:nvPr>
            <p:ph type="title"/>
          </p:nvPr>
        </p:nvSpPr>
        <p:spPr>
          <a:xfrm>
            <a:off x="627062" y="1551968"/>
            <a:ext cx="2949178" cy="1443886"/>
          </a:xfrm>
        </p:spPr>
        <p:txBody>
          <a:bodyPr/>
          <a:lstStyle/>
          <a:p>
            <a:r>
              <a:rPr lang="en-US" dirty="0"/>
              <a:t>USDA Soil Conservation Service</a:t>
            </a:r>
          </a:p>
        </p:txBody>
      </p:sp>
      <p:sp>
        <p:nvSpPr>
          <p:cNvPr id="11" name="Text Placeholder 10">
            <a:extLst>
              <a:ext uri="{FF2B5EF4-FFF2-40B4-BE49-F238E27FC236}">
                <a16:creationId xmlns:a16="http://schemas.microsoft.com/office/drawing/2014/main" id="{4901E88D-362B-4964-84DF-015E7FB362A2}"/>
              </a:ext>
            </a:extLst>
          </p:cNvPr>
          <p:cNvSpPr>
            <a:spLocks noGrp="1"/>
          </p:cNvSpPr>
          <p:nvPr>
            <p:ph type="body" sz="half" idx="2"/>
          </p:nvPr>
        </p:nvSpPr>
        <p:spPr>
          <a:xfrm>
            <a:off x="629841" y="3244132"/>
            <a:ext cx="2949178" cy="2624855"/>
          </a:xfrm>
        </p:spPr>
        <p:txBody>
          <a:bodyPr/>
          <a:lstStyle/>
          <a:p>
            <a:r>
              <a:rPr lang="en-US" dirty="0"/>
              <a:t>Created during the Dust Bowl of the 1930’s</a:t>
            </a:r>
          </a:p>
        </p:txBody>
      </p:sp>
      <p:pic>
        <p:nvPicPr>
          <p:cNvPr id="12" name="Picture 2" descr="truck&amp;dust">
            <a:extLst>
              <a:ext uri="{FF2B5EF4-FFF2-40B4-BE49-F238E27FC236}">
                <a16:creationId xmlns:a16="http://schemas.microsoft.com/office/drawing/2014/main" id="{F49CCC8A-127B-483F-81B0-8726A5EF1EAA}"/>
              </a:ext>
            </a:extLst>
          </p:cNvPr>
          <p:cNvPicPr>
            <a:picLocks noGrp="1" noChangeAspect="1" noChangeArrowheads="1"/>
          </p:cNvPicPr>
          <p:nvPr>
            <p:ph type="pic" idx="1"/>
          </p:nvPr>
        </p:nvPicPr>
        <p:blipFill>
          <a:blip r:embed="rId3">
            <a:extLst>
              <a:ext uri="{28A0092B-C50C-407E-A947-70E740481C1C}">
                <a14:useLocalDpi xmlns:a14="http://schemas.microsoft.com/office/drawing/2010/main" val="0"/>
              </a:ext>
            </a:extLst>
          </a:blip>
          <a:srcRect l="24447" r="24447"/>
          <a:stretch>
            <a:fillRect/>
          </a:stretch>
        </p:blipFill>
        <p:spPr>
          <a:xfrm>
            <a:off x="3887788" y="987425"/>
            <a:ext cx="4629150" cy="463414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981799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C4A8FC2-3A31-4833-B07F-7A2C7757E61B}"/>
              </a:ext>
            </a:extLst>
          </p:cNvPr>
          <p:cNvSpPr>
            <a:spLocks noGrp="1"/>
          </p:cNvSpPr>
          <p:nvPr>
            <p:ph type="title"/>
          </p:nvPr>
        </p:nvSpPr>
        <p:spPr>
          <a:xfrm>
            <a:off x="628650" y="1341530"/>
            <a:ext cx="7104764" cy="698317"/>
          </a:xfrm>
        </p:spPr>
        <p:txBody>
          <a:bodyPr>
            <a:normAutofit fontScale="90000"/>
          </a:bodyPr>
          <a:lstStyle/>
          <a:p>
            <a:r>
              <a:rPr lang="en-US" dirty="0"/>
              <a:t>Early soil conservation in New Jersey</a:t>
            </a:r>
          </a:p>
        </p:txBody>
      </p:sp>
      <p:pic>
        <p:nvPicPr>
          <p:cNvPr id="10" name="Picture 4">
            <a:extLst>
              <a:ext uri="{FF2B5EF4-FFF2-40B4-BE49-F238E27FC236}">
                <a16:creationId xmlns:a16="http://schemas.microsoft.com/office/drawing/2014/main" id="{ABF4176B-FE0E-44A1-A823-68CEA682050D}"/>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614718" y="2512612"/>
            <a:ext cx="3689853" cy="28068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9">
            <a:extLst>
              <a:ext uri="{FF2B5EF4-FFF2-40B4-BE49-F238E27FC236}">
                <a16:creationId xmlns:a16="http://schemas.microsoft.com/office/drawing/2014/main" id="{57AD8535-B770-4990-BBF6-1D8F9FD68B7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6809" y="2312835"/>
            <a:ext cx="3670005" cy="28068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167642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5901FC-2F62-4552-BABC-EB123267ED29}"/>
              </a:ext>
            </a:extLst>
          </p:cNvPr>
          <p:cNvSpPr>
            <a:spLocks noGrp="1"/>
          </p:cNvSpPr>
          <p:nvPr>
            <p:ph type="title"/>
          </p:nvPr>
        </p:nvSpPr>
        <p:spPr>
          <a:xfrm>
            <a:off x="628650" y="1127545"/>
            <a:ext cx="7104764" cy="698317"/>
          </a:xfrm>
        </p:spPr>
        <p:txBody>
          <a:bodyPr>
            <a:normAutofit fontScale="90000"/>
          </a:bodyPr>
          <a:lstStyle/>
          <a:p>
            <a:r>
              <a:rPr lang="en-US" dirty="0"/>
              <a:t>Today… Natural Resources Conservation Service</a:t>
            </a:r>
          </a:p>
        </p:txBody>
      </p:sp>
      <p:pic>
        <p:nvPicPr>
          <p:cNvPr id="5" name="Content Placeholder 4">
            <a:extLst>
              <a:ext uri="{FF2B5EF4-FFF2-40B4-BE49-F238E27FC236}">
                <a16:creationId xmlns:a16="http://schemas.microsoft.com/office/drawing/2014/main" id="{BB21EDC9-F051-476C-AEF9-D04E771E771C}"/>
              </a:ext>
            </a:extLst>
          </p:cNvPr>
          <p:cNvPicPr>
            <a:picLocks noGrp="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628650" y="2260621"/>
            <a:ext cx="3886200" cy="2590800"/>
          </a:xfrm>
          <a:prstGeom prst="rect">
            <a:avLst/>
          </a:prstGeom>
        </p:spPr>
      </p:pic>
      <p:pic>
        <p:nvPicPr>
          <p:cNvPr id="6" name="Picture 5">
            <a:extLst>
              <a:ext uri="{FF2B5EF4-FFF2-40B4-BE49-F238E27FC236}">
                <a16:creationId xmlns:a16="http://schemas.microsoft.com/office/drawing/2014/main" id="{2FF8D654-23C4-4D42-B2DF-E67969E5ABD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09037" y="1832037"/>
            <a:ext cx="3220279" cy="2417477"/>
          </a:xfrm>
          <a:prstGeom prst="rect">
            <a:avLst/>
          </a:prstGeom>
        </p:spPr>
      </p:pic>
      <p:pic>
        <p:nvPicPr>
          <p:cNvPr id="7" name="Picture 4" descr="micro irrigation in vineyard">
            <a:extLst>
              <a:ext uri="{FF2B5EF4-FFF2-40B4-BE49-F238E27FC236}">
                <a16:creationId xmlns:a16="http://schemas.microsoft.com/office/drawing/2014/main" id="{056D4ED9-0574-4C65-9E16-C5D6B4C8809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a:xfrm>
            <a:off x="3882225" y="3811573"/>
            <a:ext cx="3653624" cy="274021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40416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56C18B-796D-4986-9D83-8A470FEB4EBC}"/>
              </a:ext>
            </a:extLst>
          </p:cNvPr>
          <p:cNvSpPr>
            <a:spLocks noGrp="1"/>
          </p:cNvSpPr>
          <p:nvPr>
            <p:ph type="title"/>
          </p:nvPr>
        </p:nvSpPr>
        <p:spPr>
          <a:xfrm>
            <a:off x="333654" y="2686155"/>
            <a:ext cx="2949178" cy="1443886"/>
          </a:xfrm>
        </p:spPr>
        <p:txBody>
          <a:bodyPr>
            <a:normAutofit fontScale="90000"/>
          </a:bodyPr>
          <a:lstStyle/>
          <a:p>
            <a:r>
              <a:rPr lang="en-US" dirty="0"/>
              <a:t>Environmental benefits are not contained by property lines…</a:t>
            </a:r>
            <a:br>
              <a:rPr lang="en-US" dirty="0"/>
            </a:br>
            <a:br>
              <a:rPr lang="en-US" dirty="0"/>
            </a:br>
            <a:endParaRPr lang="en-US" dirty="0"/>
          </a:p>
        </p:txBody>
      </p:sp>
      <p:pic>
        <p:nvPicPr>
          <p:cNvPr id="8" name="Content Placeholder 7">
            <a:extLst>
              <a:ext uri="{FF2B5EF4-FFF2-40B4-BE49-F238E27FC236}">
                <a16:creationId xmlns:a16="http://schemas.microsoft.com/office/drawing/2014/main" id="{12C88C21-CD6F-47B7-8313-BC035C728CBA}"/>
              </a:ext>
            </a:extLst>
          </p:cNvPr>
          <p:cNvPicPr>
            <a:picLocks noGrp="1" noChangeAspect="1"/>
          </p:cNvPicPr>
          <p:nvPr>
            <p:ph type="pic" idx="1"/>
          </p:nvPr>
        </p:nvPicPr>
        <p:blipFill>
          <a:blip r:embed="rId3"/>
          <a:srcRect l="8885" r="8885"/>
          <a:stretch>
            <a:fillRect/>
          </a:stretch>
        </p:blipFill>
        <p:spPr/>
      </p:pic>
      <p:sp>
        <p:nvSpPr>
          <p:cNvPr id="10" name="TextBox 9">
            <a:extLst>
              <a:ext uri="{FF2B5EF4-FFF2-40B4-BE49-F238E27FC236}">
                <a16:creationId xmlns:a16="http://schemas.microsoft.com/office/drawing/2014/main" id="{028A511C-4621-476D-AE8D-F2E712EB1355}"/>
              </a:ext>
            </a:extLst>
          </p:cNvPr>
          <p:cNvSpPr txBox="1"/>
          <p:nvPr/>
        </p:nvSpPr>
        <p:spPr>
          <a:xfrm>
            <a:off x="627459" y="4118877"/>
            <a:ext cx="2515625" cy="1323439"/>
          </a:xfrm>
          <a:prstGeom prst="rect">
            <a:avLst/>
          </a:prstGeom>
          <a:noFill/>
        </p:spPr>
        <p:txBody>
          <a:bodyPr wrap="none" rtlCol="0">
            <a:spAutoFit/>
          </a:bodyPr>
          <a:lstStyle/>
          <a:p>
            <a:r>
              <a:rPr lang="en-US" sz="4000" b="1" dirty="0">
                <a:solidFill>
                  <a:srgbClr val="00559A"/>
                </a:solidFill>
              </a:rPr>
              <a:t>Ecosystem </a:t>
            </a:r>
          </a:p>
          <a:p>
            <a:pPr algn="ctr"/>
            <a:r>
              <a:rPr lang="en-US" sz="4000" b="1" dirty="0">
                <a:solidFill>
                  <a:srgbClr val="00559A"/>
                </a:solidFill>
              </a:rPr>
              <a:t>Services</a:t>
            </a:r>
          </a:p>
        </p:txBody>
      </p:sp>
    </p:spTree>
    <p:extLst>
      <p:ext uri="{BB962C8B-B14F-4D97-AF65-F5344CB8AC3E}">
        <p14:creationId xmlns:p14="http://schemas.microsoft.com/office/powerpoint/2010/main" val="2033217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A95251-9C3E-4FD6-BAA2-39DF807757F3}"/>
              </a:ext>
            </a:extLst>
          </p:cNvPr>
          <p:cNvSpPr>
            <a:spLocks noGrp="1"/>
          </p:cNvSpPr>
          <p:nvPr>
            <p:ph type="title"/>
          </p:nvPr>
        </p:nvSpPr>
        <p:spPr/>
        <p:txBody>
          <a:bodyPr>
            <a:normAutofit fontScale="90000"/>
          </a:bodyPr>
          <a:lstStyle/>
          <a:p>
            <a:pPr algn="l"/>
            <a:r>
              <a:rPr lang="en-US" dirty="0"/>
              <a:t>Ecosystem services examples:</a:t>
            </a:r>
          </a:p>
        </p:txBody>
      </p:sp>
      <p:sp>
        <p:nvSpPr>
          <p:cNvPr id="5" name="Content Placeholder 4">
            <a:extLst>
              <a:ext uri="{FF2B5EF4-FFF2-40B4-BE49-F238E27FC236}">
                <a16:creationId xmlns:a16="http://schemas.microsoft.com/office/drawing/2014/main" id="{DE55F4C0-C9C2-4712-AE8F-444562408695}"/>
              </a:ext>
            </a:extLst>
          </p:cNvPr>
          <p:cNvSpPr>
            <a:spLocks noGrp="1"/>
          </p:cNvSpPr>
          <p:nvPr>
            <p:ph idx="1"/>
          </p:nvPr>
        </p:nvSpPr>
        <p:spPr/>
        <p:txBody>
          <a:bodyPr>
            <a:normAutofit/>
          </a:bodyPr>
          <a:lstStyle/>
          <a:p>
            <a:r>
              <a:rPr lang="en-US" dirty="0"/>
              <a:t>Scenario 1 – Dairy </a:t>
            </a:r>
          </a:p>
        </p:txBody>
      </p:sp>
      <p:pic>
        <p:nvPicPr>
          <p:cNvPr id="15" name="Picture 14">
            <a:extLst>
              <a:ext uri="{FF2B5EF4-FFF2-40B4-BE49-F238E27FC236}">
                <a16:creationId xmlns:a16="http://schemas.microsoft.com/office/drawing/2014/main" id="{11BF9F2A-7491-4245-B6F5-775FD8958B05}"/>
              </a:ext>
            </a:extLst>
          </p:cNvPr>
          <p:cNvPicPr>
            <a:picLocks noChangeAspect="1"/>
          </p:cNvPicPr>
          <p:nvPr/>
        </p:nvPicPr>
        <p:blipFill>
          <a:blip r:embed="rId3"/>
          <a:stretch>
            <a:fillRect/>
          </a:stretch>
        </p:blipFill>
        <p:spPr>
          <a:xfrm>
            <a:off x="817494" y="2338736"/>
            <a:ext cx="4461482" cy="2703997"/>
          </a:xfrm>
          <a:prstGeom prst="rect">
            <a:avLst/>
          </a:prstGeom>
        </p:spPr>
      </p:pic>
      <p:pic>
        <p:nvPicPr>
          <p:cNvPr id="7" name="Picture 1">
            <a:extLst>
              <a:ext uri="{FF2B5EF4-FFF2-40B4-BE49-F238E27FC236}">
                <a16:creationId xmlns:a16="http://schemas.microsoft.com/office/drawing/2014/main" id="{1A723513-0EF2-4E0B-9595-733D8A6210B4}"/>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181032" y="4880111"/>
            <a:ext cx="2785664" cy="18491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16">
            <a:extLst>
              <a:ext uri="{FF2B5EF4-FFF2-40B4-BE49-F238E27FC236}">
                <a16:creationId xmlns:a16="http://schemas.microsoft.com/office/drawing/2014/main" id="{1B7109D1-4532-4ED3-87DC-05E0EF0CF74E}"/>
              </a:ext>
            </a:extLst>
          </p:cNvPr>
          <p:cNvPicPr>
            <a:picLocks noChangeAspect="1"/>
          </p:cNvPicPr>
          <p:nvPr/>
        </p:nvPicPr>
        <p:blipFill>
          <a:blip r:embed="rId5"/>
          <a:stretch>
            <a:fillRect/>
          </a:stretch>
        </p:blipFill>
        <p:spPr>
          <a:xfrm>
            <a:off x="5573863" y="2460889"/>
            <a:ext cx="3146719" cy="2284285"/>
          </a:xfrm>
          <a:prstGeom prst="rect">
            <a:avLst/>
          </a:prstGeom>
        </p:spPr>
      </p:pic>
    </p:spTree>
    <p:extLst>
      <p:ext uri="{BB962C8B-B14F-4D97-AF65-F5344CB8AC3E}">
        <p14:creationId xmlns:p14="http://schemas.microsoft.com/office/powerpoint/2010/main" val="4237477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4FA04B-D6CF-4294-A8FE-3BF63ADCB393}"/>
              </a:ext>
            </a:extLst>
          </p:cNvPr>
          <p:cNvSpPr>
            <a:spLocks noGrp="1"/>
          </p:cNvSpPr>
          <p:nvPr>
            <p:ph type="title"/>
          </p:nvPr>
        </p:nvSpPr>
        <p:spPr/>
        <p:txBody>
          <a:bodyPr>
            <a:normAutofit fontScale="90000"/>
          </a:bodyPr>
          <a:lstStyle/>
          <a:p>
            <a:pPr algn="l"/>
            <a:r>
              <a:rPr lang="en-US" dirty="0"/>
              <a:t>Ecosystem services examples:</a:t>
            </a:r>
          </a:p>
        </p:txBody>
      </p:sp>
      <p:sp>
        <p:nvSpPr>
          <p:cNvPr id="3" name="Content Placeholder 2">
            <a:extLst>
              <a:ext uri="{FF2B5EF4-FFF2-40B4-BE49-F238E27FC236}">
                <a16:creationId xmlns:a16="http://schemas.microsoft.com/office/drawing/2014/main" id="{80135506-A908-4F43-A9E7-1C24DE1C79E4}"/>
              </a:ext>
            </a:extLst>
          </p:cNvPr>
          <p:cNvSpPr>
            <a:spLocks noGrp="1"/>
          </p:cNvSpPr>
          <p:nvPr>
            <p:ph idx="1"/>
          </p:nvPr>
        </p:nvSpPr>
        <p:spPr/>
        <p:txBody>
          <a:bodyPr>
            <a:normAutofit/>
          </a:bodyPr>
          <a:lstStyle/>
          <a:p>
            <a:r>
              <a:rPr lang="en-US" dirty="0"/>
              <a:t>Scenario 2 – Corn and soybean farmer</a:t>
            </a:r>
          </a:p>
          <a:p>
            <a:endParaRPr lang="en-US" dirty="0"/>
          </a:p>
        </p:txBody>
      </p:sp>
      <p:pic>
        <p:nvPicPr>
          <p:cNvPr id="7" name="Picture 4" descr="erosion">
            <a:extLst>
              <a:ext uri="{FF2B5EF4-FFF2-40B4-BE49-F238E27FC236}">
                <a16:creationId xmlns:a16="http://schemas.microsoft.com/office/drawing/2014/main" id="{C5C0196B-E0E2-416F-9502-85522B586F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650" y="2608029"/>
            <a:ext cx="3389639" cy="2421171"/>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EQIP-WW After  6-25-03">
            <a:extLst>
              <a:ext uri="{FF2B5EF4-FFF2-40B4-BE49-F238E27FC236}">
                <a16:creationId xmlns:a16="http://schemas.microsoft.com/office/drawing/2014/main" id="{AE5923AD-A2D3-4FFC-991A-27BFC5A1F1A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16902" b="17209"/>
          <a:stretch>
            <a:fillRect/>
          </a:stretch>
        </p:blipFill>
        <p:spPr>
          <a:xfrm>
            <a:off x="4444218" y="2461206"/>
            <a:ext cx="3357147" cy="2511999"/>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5">
            <a:extLst>
              <a:ext uri="{FF2B5EF4-FFF2-40B4-BE49-F238E27FC236}">
                <a16:creationId xmlns:a16="http://schemas.microsoft.com/office/drawing/2014/main" id="{A3110F90-E755-4A3E-BE52-2A904533A01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46269" y="4260269"/>
            <a:ext cx="3425197" cy="2558239"/>
          </a:xfrm>
          <a:prstGeom prst="rect">
            <a:avLst/>
          </a:prstGeom>
        </p:spPr>
      </p:pic>
      <p:pic>
        <p:nvPicPr>
          <p:cNvPr id="8" name="Picture 15" descr="wildlife habitat on the contour">
            <a:extLst>
              <a:ext uri="{FF2B5EF4-FFF2-40B4-BE49-F238E27FC236}">
                <a16:creationId xmlns:a16="http://schemas.microsoft.com/office/drawing/2014/main" id="{23EC2477-40D6-462E-BBBD-A49C46135CA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a:xfrm>
            <a:off x="547279" y="2467170"/>
            <a:ext cx="3615359" cy="27028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2992937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28F7CE73-5CFA-4275-9ABE-2B9F1EA8ACC6}"/>
              </a:ext>
            </a:extLst>
          </p:cNvPr>
          <p:cNvSpPr>
            <a:spLocks noGrp="1"/>
          </p:cNvSpPr>
          <p:nvPr>
            <p:ph type="title"/>
          </p:nvPr>
        </p:nvSpPr>
        <p:spPr>
          <a:xfrm>
            <a:off x="567391" y="1377950"/>
            <a:ext cx="8337473" cy="698317"/>
          </a:xfrm>
        </p:spPr>
        <p:txBody>
          <a:bodyPr/>
          <a:lstStyle/>
          <a:p>
            <a:r>
              <a:rPr lang="en-US" dirty="0"/>
              <a:t>Ecosystem services…</a:t>
            </a:r>
          </a:p>
        </p:txBody>
      </p:sp>
      <p:sp>
        <p:nvSpPr>
          <p:cNvPr id="9" name="Content Placeholder 8">
            <a:extLst>
              <a:ext uri="{FF2B5EF4-FFF2-40B4-BE49-F238E27FC236}">
                <a16:creationId xmlns:a16="http://schemas.microsoft.com/office/drawing/2014/main" id="{1B945FE3-8B2E-409A-ABC4-BC8368F89C70}"/>
              </a:ext>
            </a:extLst>
          </p:cNvPr>
          <p:cNvSpPr>
            <a:spLocks noGrp="1"/>
          </p:cNvSpPr>
          <p:nvPr>
            <p:ph idx="1"/>
          </p:nvPr>
        </p:nvSpPr>
        <p:spPr>
          <a:xfrm>
            <a:off x="565038" y="2305878"/>
            <a:ext cx="6444273" cy="4297363"/>
          </a:xfrm>
        </p:spPr>
        <p:txBody>
          <a:bodyPr/>
          <a:lstStyle/>
          <a:p>
            <a:r>
              <a:rPr lang="en-US" i="1" dirty="0"/>
              <a:t>When ecosystem services can be measured and quantified, they can be sold and purchased through emerging markets.</a:t>
            </a:r>
          </a:p>
        </p:txBody>
      </p:sp>
      <p:sp>
        <p:nvSpPr>
          <p:cNvPr id="10" name="Text Placeholder 9">
            <a:extLst>
              <a:ext uri="{FF2B5EF4-FFF2-40B4-BE49-F238E27FC236}">
                <a16:creationId xmlns:a16="http://schemas.microsoft.com/office/drawing/2014/main" id="{1D86D4AB-4D9C-41F2-B8A6-075E0C63B5AD}"/>
              </a:ext>
            </a:extLst>
          </p:cNvPr>
          <p:cNvSpPr>
            <a:spLocks noGrp="1"/>
          </p:cNvSpPr>
          <p:nvPr>
            <p:ph type="body" sz="quarter" idx="10"/>
          </p:nvPr>
        </p:nvSpPr>
        <p:spPr/>
        <p:txBody>
          <a:bodyPr/>
          <a:lstStyle/>
          <a:p>
            <a:endParaRPr lang="en-US"/>
          </a:p>
        </p:txBody>
      </p:sp>
      <p:sp>
        <p:nvSpPr>
          <p:cNvPr id="11" name="Text Placeholder 10">
            <a:extLst>
              <a:ext uri="{FF2B5EF4-FFF2-40B4-BE49-F238E27FC236}">
                <a16:creationId xmlns:a16="http://schemas.microsoft.com/office/drawing/2014/main" id="{AF0DF5B7-0458-460A-A598-E631C956B264}"/>
              </a:ext>
            </a:extLst>
          </p:cNvPr>
          <p:cNvSpPr>
            <a:spLocks noGrp="1"/>
          </p:cNvSpPr>
          <p:nvPr>
            <p:ph type="body" sz="quarter" idx="11"/>
          </p:nvPr>
        </p:nvSpPr>
        <p:spPr/>
        <p:txBody>
          <a:bodyPr/>
          <a:lstStyle/>
          <a:p>
            <a:endParaRPr lang="en-US"/>
          </a:p>
        </p:txBody>
      </p:sp>
    </p:spTree>
    <p:extLst>
      <p:ext uri="{BB962C8B-B14F-4D97-AF65-F5344CB8AC3E}">
        <p14:creationId xmlns:p14="http://schemas.microsoft.com/office/powerpoint/2010/main" val="393054973"/>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RCS_PPT_TEMPLATE" id="{531F0142-77CA-B642-A18B-52BEA00147DA}" vid="{BDA64A2C-1955-CF47-9140-04E546B5DCB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762</TotalTime>
  <Words>1065</Words>
  <Application>Microsoft Office PowerPoint</Application>
  <PresentationFormat>On-screen Show (4:3)</PresentationFormat>
  <Paragraphs>109</Paragraphs>
  <Slides>26</Slides>
  <Notes>15</Notes>
  <HiddenSlides>0</HiddenSlides>
  <MMClips>0</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26</vt:i4>
      </vt:variant>
    </vt:vector>
  </HeadingPairs>
  <TitlesOfParts>
    <vt:vector size="29" baseType="lpstr">
      <vt:lpstr>Arial</vt:lpstr>
      <vt:lpstr>Calibri</vt:lpstr>
      <vt:lpstr>Office Theme</vt:lpstr>
      <vt:lpstr>Thinking of Carbon As a Crop </vt:lpstr>
      <vt:lpstr>PowerPoint Presentation</vt:lpstr>
      <vt:lpstr>USDA Soil Conservation Service</vt:lpstr>
      <vt:lpstr>Early soil conservation in New Jersey</vt:lpstr>
      <vt:lpstr>Today… Natural Resources Conservation Service</vt:lpstr>
      <vt:lpstr>Environmental benefits are not contained by property lines…  </vt:lpstr>
      <vt:lpstr>Ecosystem services examples:</vt:lpstr>
      <vt:lpstr>Ecosystem services examples:</vt:lpstr>
      <vt:lpstr>Ecosystem services…</vt:lpstr>
      <vt:lpstr>Existing Environmental Markets</vt:lpstr>
      <vt:lpstr>PowerPoint Presentation</vt:lpstr>
      <vt:lpstr>Examples</vt:lpstr>
      <vt:lpstr>How is carbon added?</vt:lpstr>
      <vt:lpstr>What is carbon?</vt:lpstr>
      <vt:lpstr>Conservation Practices that add Carbon…</vt:lpstr>
      <vt:lpstr>Conservation Practices that add Carbon……</vt:lpstr>
      <vt:lpstr>Conservation Practices that add Carbon……</vt:lpstr>
      <vt:lpstr>Carbon Quantification Tools</vt:lpstr>
      <vt:lpstr>Using USDA Farm Bill programs to help pay for these activities</vt:lpstr>
      <vt:lpstr>Summary</vt:lpstr>
      <vt:lpstr>Summary cont.</vt:lpstr>
      <vt:lpstr>Thank you</vt:lpstr>
      <vt:lpstr>PowerPoint Presentation</vt:lpstr>
      <vt:lpstr>PowerPoint Presentation</vt:lpstr>
      <vt:lpstr>PowerPoint Presentation</vt:lpstr>
      <vt:lpstr>Make the Soil Resilient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Cole, Jennifer - FPAC-BC, Spokane, WA</dc:creator>
  <cp:lastModifiedBy>Lindig, Carrie -  NRCS, Somerset, NJ</cp:lastModifiedBy>
  <cp:revision>38</cp:revision>
  <cp:lastPrinted>2019-04-30T16:59:42Z</cp:lastPrinted>
  <dcterms:created xsi:type="dcterms:W3CDTF">2019-04-30T16:50:03Z</dcterms:created>
  <dcterms:modified xsi:type="dcterms:W3CDTF">2020-02-05T01:33:52Z</dcterms:modified>
</cp:coreProperties>
</file>